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6" r:id="rId1"/>
  </p:sldMasterIdLst>
  <p:notesMasterIdLst>
    <p:notesMasterId r:id="rId26"/>
  </p:notesMasterIdLst>
  <p:sldIdLst>
    <p:sldId id="256" r:id="rId2"/>
    <p:sldId id="258" r:id="rId3"/>
    <p:sldId id="260" r:id="rId4"/>
    <p:sldId id="284" r:id="rId5"/>
    <p:sldId id="270" r:id="rId6"/>
    <p:sldId id="278" r:id="rId7"/>
    <p:sldId id="280" r:id="rId8"/>
    <p:sldId id="281" r:id="rId9"/>
    <p:sldId id="282" r:id="rId10"/>
    <p:sldId id="283" r:id="rId11"/>
    <p:sldId id="261" r:id="rId12"/>
    <p:sldId id="262" r:id="rId13"/>
    <p:sldId id="271" r:id="rId14"/>
    <p:sldId id="286" r:id="rId15"/>
    <p:sldId id="263" r:id="rId16"/>
    <p:sldId id="264" r:id="rId17"/>
    <p:sldId id="272" r:id="rId18"/>
    <p:sldId id="265" r:id="rId19"/>
    <p:sldId id="273" r:id="rId20"/>
    <p:sldId id="274" r:id="rId21"/>
    <p:sldId id="277" r:id="rId22"/>
    <p:sldId id="266" r:id="rId23"/>
    <p:sldId id="267" r:id="rId24"/>
    <p:sldId id="268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29"/>
    <p:restoredTop sz="96327"/>
  </p:normalViewPr>
  <p:slideViewPr>
    <p:cSldViewPr snapToGrid="0">
      <p:cViewPr varScale="1">
        <p:scale>
          <a:sx n="128" d="100"/>
          <a:sy n="128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CAA4E-415D-7547-8FD0-21F93D3FC25D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5723C-49F3-C945-8BAA-9717F2E6A9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62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5723C-49F3-C945-8BAA-9717F2E6A91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07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905D59-F1B9-C266-1800-DAEC72D27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5BFB504-EFF2-1C7E-92ED-3DF1553C9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0938D4-81C4-9579-4EAA-30E5E2D35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E3FE-B657-B746-9ABF-2C8E7A99FC4D}" type="datetime1">
              <a:rPr lang="fr-FR" smtClean="0"/>
              <a:t>23/11/2023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458C14-AB7E-BCD5-27CB-652081CBD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E2531E-FA8C-D3B1-2C6D-749CA3C8B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81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862C2A-5B11-39D1-2905-BF998A0FC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7BAB1CA-CEA1-D3C1-DE7B-2941630B8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555ED5-782B-AE63-53E6-532E1A20B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208AA-E28C-3C44-9FB9-9E72815C5A10}" type="datetime1">
              <a:rPr lang="fr-FR" smtClean="0"/>
              <a:t>23/11/2023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3C0478-572C-2668-D8F2-998D5F843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BB4B64-3E00-5222-494C-B278E9E2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BC1CE20-11A0-8E65-AF30-2F9E647D21D7}"/>
              </a:ext>
            </a:extLst>
          </p:cNvPr>
          <p:cNvCxnSpPr>
            <a:cxnSpLocks/>
          </p:cNvCxnSpPr>
          <p:nvPr/>
        </p:nvCxnSpPr>
        <p:spPr>
          <a:xfrm>
            <a:off x="695325" y="1756682"/>
            <a:ext cx="1080135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9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951C424-5EEF-4155-C1AC-898A10AD0B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3FFFC5-87C6-8F53-40FA-6E2E4DF0A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8D1134-95C0-30DE-3B0C-B01CCF2FD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66A2-923B-5A40-B8D4-5A40FB0CD8ED}" type="datetime1">
              <a:rPr lang="fr-FR" smtClean="0"/>
              <a:t>23/11/2023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D47CB2-54D0-C8BA-6BFD-484DD3FC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968224-0C1A-21E4-66EF-12693153A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44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F8E7B5-4D92-B9E5-50B8-9B39CAFA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559351-1662-D18D-DC4A-9F815212E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8D06EC-BEDD-A07F-7E32-0E9A1F70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DE21-7553-8948-B230-DBEEB2895C32}" type="datetime1">
              <a:rPr lang="fr-FR" smtClean="0"/>
              <a:t>23/11/2023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4A6862-9953-9C82-9705-8436CF4B5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EB77A4-18B8-2EC1-4041-8B7632232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CE9F585-28FB-B4A6-9B61-1BDD20AC19A6}"/>
              </a:ext>
            </a:extLst>
          </p:cNvPr>
          <p:cNvCxnSpPr>
            <a:cxnSpLocks/>
          </p:cNvCxnSpPr>
          <p:nvPr/>
        </p:nvCxnSpPr>
        <p:spPr>
          <a:xfrm>
            <a:off x="695325" y="1756682"/>
            <a:ext cx="1080135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1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B26A7B-1575-C6C8-C2F0-B36AAE55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BAD18C-2EB3-383D-2898-5E561B193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EAE65F-662E-367D-B404-0FD47FBED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674B-1C6F-4A4C-8CD4-4CFF749C8430}" type="datetime1">
              <a:rPr lang="fr-FR" smtClean="0"/>
              <a:t>23/11/2023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E47E4C-874D-602C-C76C-56CD88668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E86EE7-9FF1-29E8-0F4D-FBE91598D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22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D68996-CDE3-1C02-B0E9-11610FCC3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A4E0E-7F7D-800B-BA3D-743D906C2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93BEA3-ACCC-EEBE-CCBD-623276C47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1F1243-B594-697E-3C9A-DBF7A22DA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7BDD-57B6-EE44-A859-53D0A6C7049C}" type="datetime1">
              <a:rPr lang="fr-FR" smtClean="0"/>
              <a:t>23/11/2023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8534C2-84B9-10BE-FACD-D9875302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A7AB25-6E9C-0E0F-CF67-760CD4FA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9410208-7590-A266-7BDE-F31FB71E296C}"/>
              </a:ext>
            </a:extLst>
          </p:cNvPr>
          <p:cNvCxnSpPr>
            <a:cxnSpLocks/>
          </p:cNvCxnSpPr>
          <p:nvPr/>
        </p:nvCxnSpPr>
        <p:spPr>
          <a:xfrm>
            <a:off x="695325" y="1756682"/>
            <a:ext cx="1080135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82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168526-FDD2-EE76-5BFB-899440E09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E6E7CA-1506-7757-EBA7-F0F40636DD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3963FC-8F40-7783-AA40-DC943AAA6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A0A074E-82F5-E003-A0E9-F7D23281D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2031E44-370A-2B9A-11CB-1B361E5FAC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BB0858-B6C6-9DEE-3029-0A9B3A4DE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1C5E-8C6C-FB4F-81E1-6BEB186C135C}" type="datetime1">
              <a:rPr lang="fr-FR" smtClean="0"/>
              <a:t>23/11/2023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B7BAB24-81C5-5CC4-3280-D5FCE790E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5D6FA8-9E26-E718-1F34-C03B0F7A9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98CBC1C-9CE1-361C-37AD-E7D52F94844A}"/>
              </a:ext>
            </a:extLst>
          </p:cNvPr>
          <p:cNvCxnSpPr>
            <a:cxnSpLocks/>
          </p:cNvCxnSpPr>
          <p:nvPr/>
        </p:nvCxnSpPr>
        <p:spPr>
          <a:xfrm>
            <a:off x="695325" y="1756682"/>
            <a:ext cx="1080135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21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11F1CC-A25E-1C4D-1E86-E0EE05E3B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2262EB-06D9-B39E-199D-C1587E131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62C78-8A82-9F4A-8DB7-F2BCC1C5BA0E}" type="datetime1">
              <a:rPr lang="fr-FR" smtClean="0"/>
              <a:t>23/11/2023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C6D2EA-E7FF-2762-15E6-32FD50DA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F731E4-752D-2DC6-DB89-C5DB51511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‹N°›</a:t>
            </a:fld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5CA16A5-0352-4B7A-7C11-4ED4B30011BC}"/>
              </a:ext>
            </a:extLst>
          </p:cNvPr>
          <p:cNvCxnSpPr>
            <a:cxnSpLocks/>
          </p:cNvCxnSpPr>
          <p:nvPr/>
        </p:nvCxnSpPr>
        <p:spPr>
          <a:xfrm>
            <a:off x="695325" y="1756682"/>
            <a:ext cx="1080135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06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432E8D8-481C-1506-010B-CCBF7F853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6A03-08C6-AA45-B7E3-6430317208D4}" type="datetime1">
              <a:rPr lang="fr-FR" smtClean="0"/>
              <a:t>23/11/2023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72F219-5CC8-DF6D-B13D-764420515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A015D6-9258-F59D-7FF0-AAEAC550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83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749627-F772-E537-C773-D56E76B8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90E722-A6B8-3F2E-75E1-3CD28A4B2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A0E0E6-28AF-B74A-8C8F-AAE52CC66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CFF6CB-41D6-1765-80B0-2E055E8C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7B95-838B-C746-B0F3-CA32C3605EC7}" type="datetime1">
              <a:rPr lang="fr-FR" smtClean="0"/>
              <a:t>23/11/2023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4CE062-6339-4E78-1027-06667926A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3453F6-FD04-1AEB-CD1A-55EB8D48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12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90D2C2-A4A7-061C-C883-ECD573741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35ECF05-8219-B53C-62BA-191433912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957D45-7EBE-4C50-A2B0-BE9F4B65F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29F6C2-7B79-1C39-0ACD-5CAB343A8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99CB-68A6-6C46-939A-685B11D0195F}" type="datetime1">
              <a:rPr lang="fr-FR" smtClean="0"/>
              <a:t>23/11/2023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83427B-4A9C-BBEE-E577-2537FDF8B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A34FC0-FA01-69CB-46D7-D927CCE3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13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E369963-1F4C-35A6-EDB6-17043288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E60861-AA4E-A403-ACA0-B0ACBC8FC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7C8BE9-F0C3-DB86-8A9A-BBB4DD5F3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41332" y="6365362"/>
            <a:ext cx="16595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86A7A-ABEE-3343-B6D1-5688F4E37864}" type="datetime1">
              <a:rPr lang="fr-FR" smtClean="0"/>
              <a:t>23/11/2023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D00AC1-B7E9-D0C5-81A1-FBED2A3F1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6451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https://ssi.in2p3.fr/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21AC87-B7E4-AFC2-E8B7-A997E4EC6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D5D1A-7776-3E4F-A515-7DE7212239C8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D1A7821-D881-5D66-82B1-3C1D0BCF25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57040" y="6364514"/>
            <a:ext cx="654183" cy="365125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415A764-4B43-DDCE-D227-FABE09AB9FB3}"/>
              </a:ext>
            </a:extLst>
          </p:cNvPr>
          <p:cNvCxnSpPr>
            <a:cxnSpLocks/>
          </p:cNvCxnSpPr>
          <p:nvPr/>
        </p:nvCxnSpPr>
        <p:spPr>
          <a:xfrm>
            <a:off x="695325" y="6260647"/>
            <a:ext cx="1080135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5BC452B5-A11D-AF9A-BAD7-D1BDFE4618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2258" y="6302108"/>
            <a:ext cx="394673" cy="47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2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.fr/" TargetMode="External"/><Relationship Id="rId2" Type="http://schemas.openxmlformats.org/officeDocument/2006/relationships/hyperlink" Target="https://ssi.in2p3.fr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8859D2-212A-36A0-8F02-F3ABB457E4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Nouveaux services pour la SSI IN2P3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8CCF69-6A87-1FFD-D9E2-8AA3629641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476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8C2EBD-A965-433D-AD46-34E831A8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Distribution de l’information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02B849-ADCB-5CCC-8EE3-531DEB6E03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>
                <a:solidFill>
                  <a:schemeClr val="accent1"/>
                </a:solidFill>
              </a:rPr>
              <a:t>Organisation</a:t>
            </a:r>
            <a:endParaRPr lang="fr-FR" dirty="0"/>
          </a:p>
          <a:p>
            <a:pPr lvl="1"/>
            <a:r>
              <a:rPr lang="fr-FR" dirty="0"/>
              <a:t>Seuls les membres de l’organisation peuvent voir l’événement</a:t>
            </a:r>
          </a:p>
          <a:p>
            <a:r>
              <a:rPr lang="fr-FR" dirty="0">
                <a:solidFill>
                  <a:schemeClr val="accent6"/>
                </a:solidFill>
              </a:rPr>
              <a:t>Communauté</a:t>
            </a:r>
          </a:p>
          <a:p>
            <a:pPr lvl="1"/>
            <a:r>
              <a:rPr lang="fr-FR" dirty="0"/>
              <a:t>L’ensemble des organisations de la communauté peut voir l’événement</a:t>
            </a:r>
          </a:p>
          <a:p>
            <a:pPr lvl="1"/>
            <a:r>
              <a:rPr lang="fr-FR" dirty="0"/>
              <a:t>L’information n’est pas distribuée aux communautés connectées</a:t>
            </a:r>
          </a:p>
          <a:p>
            <a:r>
              <a:rPr lang="fr-FR" dirty="0">
                <a:solidFill>
                  <a:schemeClr val="accent2"/>
                </a:solidFill>
              </a:rPr>
              <a:t>Connectée</a:t>
            </a:r>
          </a:p>
          <a:p>
            <a:pPr lvl="1"/>
            <a:r>
              <a:rPr lang="fr-FR" dirty="0"/>
              <a:t>Seules les communautés directement connectées à notre communauté peuvent voir l’événement, il ne sera pas distribué au delà</a:t>
            </a:r>
          </a:p>
          <a:p>
            <a:r>
              <a:rPr lang="fr-FR" dirty="0"/>
              <a:t>Tous</a:t>
            </a:r>
          </a:p>
          <a:p>
            <a:pPr lvl="1"/>
            <a:r>
              <a:rPr lang="fr-FR" dirty="0"/>
              <a:t>Toutes les communautés recevront l’événement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9F04BF-806E-CE49-BC89-E5BD74A53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24C37-9409-2E4D-885A-968CA1AC60DA}" type="datetime1">
              <a:rPr lang="fr-FR" smtClean="0"/>
              <a:t>23/11/2023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02E823-848B-9807-9A99-0C1507B37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82F4BF-1D52-D07A-1A87-E5314EEE3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10</a:t>
            </a:fld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80E7031-D090-1E52-92BF-82C34B90D143}"/>
              </a:ext>
            </a:extLst>
          </p:cNvPr>
          <p:cNvSpPr/>
          <p:nvPr/>
        </p:nvSpPr>
        <p:spPr>
          <a:xfrm>
            <a:off x="793516" y="3997700"/>
            <a:ext cx="2177591" cy="172746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dirty="0"/>
              <a:t>Communauté #1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122D3FA-7DA4-957A-4E25-6DB5934668BE}"/>
              </a:ext>
            </a:extLst>
          </p:cNvPr>
          <p:cNvSpPr/>
          <p:nvPr/>
        </p:nvSpPr>
        <p:spPr>
          <a:xfrm>
            <a:off x="1524094" y="4933310"/>
            <a:ext cx="716437" cy="6598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Org</a:t>
            </a:r>
            <a:r>
              <a:rPr lang="fr-FR" sz="1400" dirty="0"/>
              <a:t>  #3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C895C51-5BC5-EED8-A1E4-239849F3407F}"/>
              </a:ext>
            </a:extLst>
          </p:cNvPr>
          <p:cNvSpPr/>
          <p:nvPr/>
        </p:nvSpPr>
        <p:spPr>
          <a:xfrm>
            <a:off x="1740912" y="4603372"/>
            <a:ext cx="716437" cy="6598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Org</a:t>
            </a:r>
            <a:r>
              <a:rPr lang="fr-FR" sz="1400" dirty="0"/>
              <a:t>  #2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D045D91-70CD-1E32-658A-9AE5D9702540}"/>
              </a:ext>
            </a:extLst>
          </p:cNvPr>
          <p:cNvSpPr/>
          <p:nvPr/>
        </p:nvSpPr>
        <p:spPr>
          <a:xfrm>
            <a:off x="1211347" y="4603372"/>
            <a:ext cx="716437" cy="6598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Org</a:t>
            </a:r>
            <a:r>
              <a:rPr lang="fr-FR" sz="1400" dirty="0"/>
              <a:t>  #1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CE56D13-8D0C-3E9B-46C8-DFA3FFC9A2AA}"/>
              </a:ext>
            </a:extLst>
          </p:cNvPr>
          <p:cNvSpPr/>
          <p:nvPr/>
        </p:nvSpPr>
        <p:spPr>
          <a:xfrm>
            <a:off x="4038600" y="1841830"/>
            <a:ext cx="1981201" cy="69027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1400" dirty="0"/>
              <a:t>Communauté #3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6D51105-81B4-D3D8-D1D7-A090DDD4905E}"/>
              </a:ext>
            </a:extLst>
          </p:cNvPr>
          <p:cNvSpPr/>
          <p:nvPr/>
        </p:nvSpPr>
        <p:spPr>
          <a:xfrm>
            <a:off x="259330" y="2481810"/>
            <a:ext cx="1981201" cy="69027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1400" dirty="0"/>
              <a:t>Communauté #2</a:t>
            </a:r>
          </a:p>
        </p:txBody>
      </p:sp>
      <p:cxnSp>
        <p:nvCxnSpPr>
          <p:cNvPr id="21" name="Connecteur en arc 20">
            <a:extLst>
              <a:ext uri="{FF2B5EF4-FFF2-40B4-BE49-F238E27FC236}">
                <a16:creationId xmlns:a16="http://schemas.microsoft.com/office/drawing/2014/main" id="{DD6C2242-6F6B-CF2D-7F04-959FC9BB21BA}"/>
              </a:ext>
            </a:extLst>
          </p:cNvPr>
          <p:cNvCxnSpPr>
            <a:stCxn id="19" idx="2"/>
            <a:endCxn id="20" idx="0"/>
          </p:cNvCxnSpPr>
          <p:nvPr/>
        </p:nvCxnSpPr>
        <p:spPr>
          <a:xfrm rot="10800000" flipV="1">
            <a:off x="1249932" y="2186964"/>
            <a:ext cx="2788669" cy="294845"/>
          </a:xfrm>
          <a:prstGeom prst="curvedConnector2">
            <a:avLst/>
          </a:prstGeom>
          <a:ln w="38100">
            <a:head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48FF6998-31EE-8E1A-E002-D425929D36E3}"/>
              </a:ext>
            </a:extLst>
          </p:cNvPr>
          <p:cNvSpPr txBox="1"/>
          <p:nvPr/>
        </p:nvSpPr>
        <p:spPr>
          <a:xfrm>
            <a:off x="2084325" y="1958590"/>
            <a:ext cx="1250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2"/>
                </a:solidFill>
              </a:rPr>
              <a:t>Communautés</a:t>
            </a:r>
          </a:p>
          <a:p>
            <a:pPr algn="ctr"/>
            <a:r>
              <a:rPr lang="fr-FR" sz="1400" dirty="0">
                <a:solidFill>
                  <a:schemeClr val="accent2"/>
                </a:solidFill>
              </a:rPr>
              <a:t>connectées</a:t>
            </a:r>
          </a:p>
        </p:txBody>
      </p:sp>
      <p:cxnSp>
        <p:nvCxnSpPr>
          <p:cNvPr id="23" name="Connecteur en arc 22">
            <a:extLst>
              <a:ext uri="{FF2B5EF4-FFF2-40B4-BE49-F238E27FC236}">
                <a16:creationId xmlns:a16="http://schemas.microsoft.com/office/drawing/2014/main" id="{CEC49D82-A529-D544-2834-13104A172E2E}"/>
              </a:ext>
            </a:extLst>
          </p:cNvPr>
          <p:cNvCxnSpPr>
            <a:cxnSpLocks/>
            <a:stCxn id="20" idx="4"/>
            <a:endCxn id="3" idx="0"/>
          </p:cNvCxnSpPr>
          <p:nvPr/>
        </p:nvCxnSpPr>
        <p:spPr>
          <a:xfrm rot="16200000" flipH="1">
            <a:off x="1153311" y="3268699"/>
            <a:ext cx="825620" cy="632381"/>
          </a:xfrm>
          <a:prstGeom prst="curvedConnector3">
            <a:avLst>
              <a:gd name="adj1" fmla="val 50000"/>
            </a:avLst>
          </a:prstGeom>
          <a:ln w="38100">
            <a:head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6" name="Graphique 25" descr="Coche avec un remplissage uni">
            <a:extLst>
              <a:ext uri="{FF2B5EF4-FFF2-40B4-BE49-F238E27FC236}">
                <a16:creationId xmlns:a16="http://schemas.microsoft.com/office/drawing/2014/main" id="{57146B02-FE6F-54DE-CBF4-A57C69A6D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1376" y="4605184"/>
            <a:ext cx="393972" cy="512494"/>
          </a:xfrm>
          <a:prstGeom prst="rect">
            <a:avLst/>
          </a:prstGeom>
        </p:spPr>
      </p:pic>
      <p:pic>
        <p:nvPicPr>
          <p:cNvPr id="27" name="Graphique 26" descr="Coche avec un remplissage uni">
            <a:extLst>
              <a:ext uri="{FF2B5EF4-FFF2-40B4-BE49-F238E27FC236}">
                <a16:creationId xmlns:a16="http://schemas.microsoft.com/office/drawing/2014/main" id="{23027DE8-A537-979D-4ED3-EB7BEDBD2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9135" y="3294947"/>
            <a:ext cx="393972" cy="512494"/>
          </a:xfrm>
          <a:prstGeom prst="rect">
            <a:avLst/>
          </a:prstGeom>
        </p:spPr>
      </p:pic>
      <p:pic>
        <p:nvPicPr>
          <p:cNvPr id="9" name="Graphique 8" descr="Coche avec un remplissage uni">
            <a:extLst>
              <a:ext uri="{FF2B5EF4-FFF2-40B4-BE49-F238E27FC236}">
                <a16:creationId xmlns:a16="http://schemas.microsoft.com/office/drawing/2014/main" id="{F8587EC4-0C18-EDC0-0A99-F1B90310E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40173" y="2013281"/>
            <a:ext cx="393972" cy="51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54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F9AB96-A7B9-5FC8-AC63-B2346322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MISP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5EE6B4D-D2BD-BCB2-E896-5356DEB32469}"/>
              </a:ext>
            </a:extLst>
          </p:cNvPr>
          <p:cNvSpPr/>
          <p:nvPr/>
        </p:nvSpPr>
        <p:spPr>
          <a:xfrm>
            <a:off x="4907280" y="3429000"/>
            <a:ext cx="2377440" cy="4165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https://misp.in2p3.fr/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8C17CCE-95DF-CD63-4F42-CEA2EC032A7E}"/>
              </a:ext>
            </a:extLst>
          </p:cNvPr>
          <p:cNvSpPr/>
          <p:nvPr/>
        </p:nvSpPr>
        <p:spPr>
          <a:xfrm>
            <a:off x="838200" y="1935004"/>
            <a:ext cx="2377440" cy="41656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MISP - CIRCL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F8D5B98-4294-2247-E655-7ED226E61D36}"/>
              </a:ext>
            </a:extLst>
          </p:cNvPr>
          <p:cNvSpPr/>
          <p:nvPr/>
        </p:nvSpPr>
        <p:spPr>
          <a:xfrm>
            <a:off x="838200" y="2452590"/>
            <a:ext cx="2377440" cy="41656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MISP - CERT-FR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8366F9B9-DCF0-E766-3AD1-B85097899795}"/>
              </a:ext>
            </a:extLst>
          </p:cNvPr>
          <p:cNvSpPr/>
          <p:nvPr/>
        </p:nvSpPr>
        <p:spPr>
          <a:xfrm>
            <a:off x="838200" y="2972205"/>
            <a:ext cx="2377440" cy="41656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…</a:t>
            </a:r>
          </a:p>
        </p:txBody>
      </p:sp>
      <p:cxnSp>
        <p:nvCxnSpPr>
          <p:cNvPr id="10" name="Connecteur en arc 9">
            <a:extLst>
              <a:ext uri="{FF2B5EF4-FFF2-40B4-BE49-F238E27FC236}">
                <a16:creationId xmlns:a16="http://schemas.microsoft.com/office/drawing/2014/main" id="{B89E8465-88FC-BF6F-051B-77183089D562}"/>
              </a:ext>
            </a:extLst>
          </p:cNvPr>
          <p:cNvCxnSpPr>
            <a:stCxn id="8" idx="3"/>
            <a:endCxn id="5" idx="0"/>
          </p:cNvCxnSpPr>
          <p:nvPr/>
        </p:nvCxnSpPr>
        <p:spPr>
          <a:xfrm>
            <a:off x="3215640" y="3180485"/>
            <a:ext cx="2880360" cy="248515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en arc 11">
            <a:extLst>
              <a:ext uri="{FF2B5EF4-FFF2-40B4-BE49-F238E27FC236}">
                <a16:creationId xmlns:a16="http://schemas.microsoft.com/office/drawing/2014/main" id="{215AC6B6-638A-D1DB-3476-B5DBA0F1B84B}"/>
              </a:ext>
            </a:extLst>
          </p:cNvPr>
          <p:cNvCxnSpPr>
            <a:stCxn id="7" idx="3"/>
            <a:endCxn id="5" idx="0"/>
          </p:cNvCxnSpPr>
          <p:nvPr/>
        </p:nvCxnSpPr>
        <p:spPr>
          <a:xfrm>
            <a:off x="3215640" y="2660870"/>
            <a:ext cx="2880360" cy="768130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en arc 12">
            <a:extLst>
              <a:ext uri="{FF2B5EF4-FFF2-40B4-BE49-F238E27FC236}">
                <a16:creationId xmlns:a16="http://schemas.microsoft.com/office/drawing/2014/main" id="{1EE00B9F-F7CE-E6F5-CC42-CD000C38C23F}"/>
              </a:ext>
            </a:extLst>
          </p:cNvPr>
          <p:cNvCxnSpPr>
            <a:cxnSpLocks/>
            <a:stCxn id="6" idx="3"/>
            <a:endCxn id="5" idx="0"/>
          </p:cNvCxnSpPr>
          <p:nvPr/>
        </p:nvCxnSpPr>
        <p:spPr>
          <a:xfrm>
            <a:off x="3215640" y="2143284"/>
            <a:ext cx="2880360" cy="1285716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7A8A083B-6E5D-FE50-2BDE-AFB3DA6FA16D}"/>
              </a:ext>
            </a:extLst>
          </p:cNvPr>
          <p:cNvSpPr txBox="1"/>
          <p:nvPr/>
        </p:nvSpPr>
        <p:spPr>
          <a:xfrm>
            <a:off x="3449239" y="1843088"/>
            <a:ext cx="250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Récupération </a:t>
            </a:r>
            <a:r>
              <a:rPr lang="fr-FR" dirty="0" err="1"/>
              <a:t>IoC</a:t>
            </a:r>
            <a:r>
              <a:rPr lang="fr-FR" dirty="0"/>
              <a:t> publics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C0981D01-D6B2-9003-E337-71F123D2A084}"/>
              </a:ext>
            </a:extLst>
          </p:cNvPr>
          <p:cNvSpPr/>
          <p:nvPr/>
        </p:nvSpPr>
        <p:spPr>
          <a:xfrm>
            <a:off x="7807960" y="1938437"/>
            <a:ext cx="2377440" cy="41656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MISP - WLCG</a:t>
            </a:r>
          </a:p>
        </p:txBody>
      </p:sp>
      <p:cxnSp>
        <p:nvCxnSpPr>
          <p:cNvPr id="19" name="Connecteur en arc 18">
            <a:extLst>
              <a:ext uri="{FF2B5EF4-FFF2-40B4-BE49-F238E27FC236}">
                <a16:creationId xmlns:a16="http://schemas.microsoft.com/office/drawing/2014/main" id="{B0C0419A-C7BB-EECC-5DE3-5A06B0F7709E}"/>
              </a:ext>
            </a:extLst>
          </p:cNvPr>
          <p:cNvCxnSpPr>
            <a:stCxn id="17" idx="1"/>
            <a:endCxn id="5" idx="0"/>
          </p:cNvCxnSpPr>
          <p:nvPr/>
        </p:nvCxnSpPr>
        <p:spPr>
          <a:xfrm rot="10800000" flipV="1">
            <a:off x="6096000" y="2146716"/>
            <a:ext cx="1711960" cy="1282283"/>
          </a:xfrm>
          <a:prstGeom prst="curvedConnector2">
            <a:avLst/>
          </a:prstGeom>
          <a:ln w="190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B893D715-AE04-E113-8138-8CDE9CC3CC28}"/>
              </a:ext>
            </a:extLst>
          </p:cNvPr>
          <p:cNvSpPr txBox="1"/>
          <p:nvPr/>
        </p:nvSpPr>
        <p:spPr>
          <a:xfrm>
            <a:off x="6658619" y="2434090"/>
            <a:ext cx="1252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Partage </a:t>
            </a:r>
            <a:r>
              <a:rPr lang="fr-FR" dirty="0" err="1"/>
              <a:t>IoC</a:t>
            </a:r>
            <a:endParaRPr lang="fr-FR" dirty="0"/>
          </a:p>
        </p:txBody>
      </p:sp>
      <p:cxnSp>
        <p:nvCxnSpPr>
          <p:cNvPr id="23" name="Connecteur en arc 22">
            <a:extLst>
              <a:ext uri="{FF2B5EF4-FFF2-40B4-BE49-F238E27FC236}">
                <a16:creationId xmlns:a16="http://schemas.microsoft.com/office/drawing/2014/main" id="{90799D29-5510-F86D-AFB7-1076AB402EBF}"/>
              </a:ext>
            </a:extLst>
          </p:cNvPr>
          <p:cNvCxnSpPr>
            <a:cxnSpLocks/>
            <a:endCxn id="5" idx="3"/>
          </p:cNvCxnSpPr>
          <p:nvPr/>
        </p:nvCxnSpPr>
        <p:spPr>
          <a:xfrm rot="10800000">
            <a:off x="7284720" y="3637280"/>
            <a:ext cx="1468120" cy="690186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CB30264B-0651-7377-B1BA-6908793D2A28}"/>
              </a:ext>
            </a:extLst>
          </p:cNvPr>
          <p:cNvSpPr txBox="1"/>
          <p:nvPr/>
        </p:nvSpPr>
        <p:spPr>
          <a:xfrm>
            <a:off x="7451702" y="3378605"/>
            <a:ext cx="1699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Alimente les </a:t>
            </a:r>
            <a:r>
              <a:rPr lang="fr-FR" dirty="0" err="1"/>
              <a:t>IoC</a:t>
            </a:r>
            <a:endParaRPr lang="fr-FR" dirty="0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FF10432D-F6D3-EAC4-F33C-82006B275590}"/>
              </a:ext>
            </a:extLst>
          </p:cNvPr>
          <p:cNvSpPr/>
          <p:nvPr/>
        </p:nvSpPr>
        <p:spPr>
          <a:xfrm>
            <a:off x="2110740" y="5109786"/>
            <a:ext cx="1668780" cy="722054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1ED6BD61-BC04-E201-4157-17715E8F78EF}"/>
              </a:ext>
            </a:extLst>
          </p:cNvPr>
          <p:cNvSpPr/>
          <p:nvPr/>
        </p:nvSpPr>
        <p:spPr>
          <a:xfrm>
            <a:off x="1958340" y="4957386"/>
            <a:ext cx="1668780" cy="722054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Service 1</a:t>
            </a:r>
          </a:p>
        </p:txBody>
      </p:sp>
      <p:cxnSp>
        <p:nvCxnSpPr>
          <p:cNvPr id="30" name="Connecteur en arc 29">
            <a:extLst>
              <a:ext uri="{FF2B5EF4-FFF2-40B4-BE49-F238E27FC236}">
                <a16:creationId xmlns:a16="http://schemas.microsoft.com/office/drawing/2014/main" id="{50B8AA08-B13C-BE15-686B-2E3FF4B0C42D}"/>
              </a:ext>
            </a:extLst>
          </p:cNvPr>
          <p:cNvCxnSpPr>
            <a:stCxn id="5" idx="2"/>
            <a:endCxn id="28" idx="6"/>
          </p:cNvCxnSpPr>
          <p:nvPr/>
        </p:nvCxnSpPr>
        <p:spPr>
          <a:xfrm rot="5400000">
            <a:off x="4125134" y="3499946"/>
            <a:ext cx="1625253" cy="2316480"/>
          </a:xfrm>
          <a:prstGeom prst="curvedConnector2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337F714B-4810-A815-EFFB-2ECFB776E719}"/>
              </a:ext>
            </a:extLst>
          </p:cNvPr>
          <p:cNvSpPr txBox="1"/>
          <p:nvPr/>
        </p:nvSpPr>
        <p:spPr>
          <a:xfrm>
            <a:off x="3510305" y="4743402"/>
            <a:ext cx="1737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Récupère les </a:t>
            </a:r>
            <a:r>
              <a:rPr lang="fr-FR" dirty="0" err="1"/>
              <a:t>IoC</a:t>
            </a:r>
            <a:endParaRPr lang="fr-FR" dirty="0"/>
          </a:p>
        </p:txBody>
      </p:sp>
      <p:sp>
        <p:nvSpPr>
          <p:cNvPr id="32" name="Espace réservé de la date 31">
            <a:extLst>
              <a:ext uri="{FF2B5EF4-FFF2-40B4-BE49-F238E27FC236}">
                <a16:creationId xmlns:a16="http://schemas.microsoft.com/office/drawing/2014/main" id="{A4F9B252-4F08-4E7B-1273-35950393F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A5FF2-8697-6241-B9AE-106435558F60}" type="datetime1">
              <a:rPr lang="fr-FR" smtClean="0"/>
              <a:t>23/11/2023</a:t>
            </a:fld>
            <a:endParaRPr lang="fr-FR"/>
          </a:p>
        </p:txBody>
      </p:sp>
      <p:sp>
        <p:nvSpPr>
          <p:cNvPr id="33" name="Espace réservé du pied de page 32">
            <a:extLst>
              <a:ext uri="{FF2B5EF4-FFF2-40B4-BE49-F238E27FC236}">
                <a16:creationId xmlns:a16="http://schemas.microsoft.com/office/drawing/2014/main" id="{55C62F60-D984-1BEA-5400-218969B4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34" name="Espace réservé du numéro de diapositive 33">
            <a:extLst>
              <a:ext uri="{FF2B5EF4-FFF2-40B4-BE49-F238E27FC236}">
                <a16:creationId xmlns:a16="http://schemas.microsoft.com/office/drawing/2014/main" id="{2370C3E2-F0D5-EE07-A9B2-6B09E6E3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11</a:t>
            </a:fld>
            <a:endParaRPr lang="fr-FR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5CEB96F9-F265-004B-DB4B-B0AB4A953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508" y="3823682"/>
            <a:ext cx="886652" cy="106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34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91987AF-26F7-A202-7C33-E7FF5EE7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Surveiller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355FCE-ABA1-AACB-9A7B-B091AAC22D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err="1"/>
              <a:t>Znets</a:t>
            </a:r>
            <a:endParaRPr lang="fr-FR" dirty="0"/>
          </a:p>
          <a:p>
            <a:pPr lvl="1"/>
            <a:r>
              <a:rPr lang="fr-FR" dirty="0"/>
              <a:t>NIDS historique</a:t>
            </a:r>
          </a:p>
          <a:p>
            <a:pPr lvl="1"/>
            <a:r>
              <a:rPr lang="fr-FR" dirty="0"/>
              <a:t>Basé sur une liste d’adresses à surveiller + analyse comportementale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3FD57B5-BD15-87A5-6C70-05B8D83350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err="1"/>
              <a:t>pDNSSOC</a:t>
            </a:r>
            <a:endParaRPr lang="fr-FR" dirty="0"/>
          </a:p>
          <a:p>
            <a:pPr lvl="1"/>
            <a:r>
              <a:rPr lang="fr-FR" dirty="0"/>
              <a:t>Développé par le CERN</a:t>
            </a:r>
          </a:p>
          <a:p>
            <a:pPr lvl="1"/>
            <a:r>
              <a:rPr lang="fr-FR" dirty="0"/>
              <a:t>Analyse les logs DNS</a:t>
            </a:r>
          </a:p>
          <a:p>
            <a:pPr lvl="2"/>
            <a:r>
              <a:rPr lang="fr-FR" dirty="0"/>
              <a:t>À partir des </a:t>
            </a:r>
            <a:r>
              <a:rPr lang="fr-FR" dirty="0" err="1"/>
              <a:t>IoC</a:t>
            </a:r>
            <a:r>
              <a:rPr lang="fr-FR" dirty="0"/>
              <a:t> MISP</a:t>
            </a:r>
          </a:p>
          <a:p>
            <a:pPr lvl="1"/>
            <a:r>
              <a:rPr lang="fr-FR" dirty="0"/>
              <a:t>Alerte lors de la détection d’un </a:t>
            </a:r>
            <a:r>
              <a:rPr lang="fr-FR" dirty="0" err="1"/>
              <a:t>IoC</a:t>
            </a:r>
            <a:endParaRPr lang="fr-FR" dirty="0"/>
          </a:p>
          <a:p>
            <a:pPr lvl="2"/>
            <a:r>
              <a:rPr lang="fr-FR" dirty="0"/>
              <a:t>Risque de « faux positif » (</a:t>
            </a:r>
            <a:r>
              <a:rPr lang="fr-FR" dirty="0" err="1"/>
              <a:t>tinyurl.com</a:t>
            </a:r>
            <a:r>
              <a:rPr lang="fr-FR" dirty="0"/>
              <a:t>, </a:t>
            </a:r>
            <a:r>
              <a:rPr lang="fr-FR" dirty="0" err="1"/>
              <a:t>bit.ly</a:t>
            </a:r>
            <a:r>
              <a:rPr lang="fr-FR" dirty="0"/>
              <a:t>, …)</a:t>
            </a:r>
          </a:p>
          <a:p>
            <a:pPr lvl="1"/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4D2DD8D-8CDF-8B2D-63EF-AB175712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A902-E4EE-2D40-8C85-38B477F04571}" type="datetime1">
              <a:rPr lang="fr-FR" smtClean="0"/>
              <a:t>23/11/2023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5F5144A-2526-D32A-0B9E-7746E590B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F11A43-9050-E34E-D581-E6B1DCE38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032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090899-B4E3-8579-0391-A78909F5A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</a:t>
            </a:r>
            <a:r>
              <a:rPr lang="fr-FR" dirty="0" err="1"/>
              <a:t>pDNSSOC</a:t>
            </a:r>
            <a:r>
              <a:rPr lang="fr-FR" dirty="0"/>
              <a:t> 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735194-C443-5B64-BE44-C2E0B8DD25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Avec l’émergence du cloud, l’analyse purement IP ne fonctionne plus</a:t>
            </a:r>
          </a:p>
          <a:p>
            <a:pPr lvl="1"/>
            <a:r>
              <a:rPr lang="fr-FR" dirty="0"/>
              <a:t>Beaucoup de pirates utilisent des services cloud</a:t>
            </a:r>
          </a:p>
          <a:p>
            <a:pPr lvl="1"/>
            <a:r>
              <a:rPr lang="fr-FR" dirty="0"/>
              <a:t>Faiblesse face à l’IP </a:t>
            </a:r>
            <a:r>
              <a:rPr lang="fr-FR" dirty="0" err="1"/>
              <a:t>hopping</a:t>
            </a:r>
            <a:endParaRPr lang="fr-FR" dirty="0"/>
          </a:p>
          <a:p>
            <a:r>
              <a:rPr lang="fr-FR" dirty="0"/>
              <a:t>Le DNS, comme le routeur, est un point de passage obligatoire</a:t>
            </a:r>
          </a:p>
          <a:p>
            <a:pPr lvl="1"/>
            <a:r>
              <a:rPr lang="fr-FR" dirty="0"/>
              <a:t>Possibilité de superviser de façon passive</a:t>
            </a:r>
          </a:p>
          <a:p>
            <a:r>
              <a:rPr lang="fr-FR" dirty="0"/>
              <a:t>Une solution imparfaite</a:t>
            </a:r>
          </a:p>
          <a:p>
            <a:pPr lvl="1"/>
            <a:r>
              <a:rPr lang="fr-FR" dirty="0"/>
              <a:t>Faiblesse face à DGA (Domain </a:t>
            </a:r>
            <a:r>
              <a:rPr lang="fr-FR" dirty="0" err="1"/>
              <a:t>Generation</a:t>
            </a:r>
            <a:r>
              <a:rPr lang="fr-FR" dirty="0"/>
              <a:t> </a:t>
            </a:r>
            <a:r>
              <a:rPr lang="fr-FR" dirty="0" err="1"/>
              <a:t>Algorithm</a:t>
            </a:r>
            <a:r>
              <a:rPr lang="fr-FR" dirty="0"/>
              <a:t>)</a:t>
            </a:r>
          </a:p>
          <a:p>
            <a:pPr lvl="2"/>
            <a:r>
              <a:rPr lang="fr-FR" dirty="0"/>
              <a:t>Mais une initiative passive DNS commence à émerger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493DE3-D65B-3BBB-2D8C-D0E339EF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A27A-91CA-9C42-83EA-9EA011E391DA}" type="datetime1">
              <a:rPr lang="fr-FR" smtClean="0"/>
              <a:t>23/11/2023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01D33C-1C83-08E5-1077-F3993BD48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B80DB3-1CF4-6057-425F-CF32CA356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13</a:t>
            </a:fld>
            <a:endParaRPr lang="fr-FR"/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9DB53D7C-6C71-09CD-A134-E006CF6EA1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6899" y="1825625"/>
            <a:ext cx="4964202" cy="4351338"/>
          </a:xfrm>
        </p:spPr>
      </p:pic>
    </p:spTree>
    <p:extLst>
      <p:ext uri="{BB962C8B-B14F-4D97-AF65-F5344CB8AC3E}">
        <p14:creationId xmlns:p14="http://schemas.microsoft.com/office/powerpoint/2010/main" val="3383175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75B364-4AC0-8274-3C0C-70F2DACB5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C’est quoi le passive DNS ?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64344F0E-8B35-502D-336E-0CFB11DE9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Mettre en commun l’ensemble des résolutions DNS pour tracer les différents changements de nom de domaine</a:t>
            </a:r>
          </a:p>
          <a:p>
            <a:pPr lvl="1"/>
            <a:r>
              <a:rPr lang="fr-FR" dirty="0"/>
              <a:t>Si le nom de domaine </a:t>
            </a:r>
            <a:r>
              <a:rPr lang="fr-FR" dirty="0" err="1"/>
              <a:t>evil.com</a:t>
            </a:r>
            <a:r>
              <a:rPr lang="fr-FR" dirty="0"/>
              <a:t> est résolu par l’IP 1.1.1.1 et que </a:t>
            </a:r>
            <a:r>
              <a:rPr lang="fr-FR" dirty="0" err="1"/>
              <a:t>daemon.com</a:t>
            </a:r>
            <a:r>
              <a:rPr lang="fr-FR" dirty="0"/>
              <a:t> est maintenant résolu par 1.1.1.1 alors il y a eu un DGA</a:t>
            </a:r>
          </a:p>
          <a:p>
            <a:r>
              <a:rPr lang="fr-FR" dirty="0"/>
              <a:t>De façon internationale</a:t>
            </a:r>
          </a:p>
          <a:p>
            <a:pPr lvl="1"/>
            <a:r>
              <a:rPr lang="fr-FR" dirty="0"/>
              <a:t>Partager l’information pour être plus réactif</a:t>
            </a:r>
          </a:p>
          <a:p>
            <a:pPr lvl="1"/>
            <a:r>
              <a:rPr lang="fr-FR" dirty="0"/>
              <a:t>De façon anonyme (l’IP cliente n’est pas transmise)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229774-D4E4-5CEB-6796-7A33BAE66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7BDD-57B6-EE44-A859-53D0A6C7049C}" type="datetime1">
              <a:rPr lang="fr-FR" smtClean="0"/>
              <a:t>23/11/2023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548EB4-C878-3D9D-89A3-6E8960CB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https://ssi.in2p3.fr/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D45E4D-A0F0-B41E-5011-66F758DDD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256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D0F6D39-F6B5-FEA3-0357-53520BFC6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pDNSSOC</a:t>
            </a:r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03FCFF0-4669-6C1B-5EFC-1CD92C6C33C5}"/>
              </a:ext>
            </a:extLst>
          </p:cNvPr>
          <p:cNvSpPr/>
          <p:nvPr/>
        </p:nvSpPr>
        <p:spPr>
          <a:xfrm>
            <a:off x="4917440" y="3297872"/>
            <a:ext cx="2631440" cy="4165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https://pdnssoc.in2p3.fr/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E57D53E-4D1A-A10C-C7D7-52AB536CC60A}"/>
              </a:ext>
            </a:extLst>
          </p:cNvPr>
          <p:cNvSpPr/>
          <p:nvPr/>
        </p:nvSpPr>
        <p:spPr>
          <a:xfrm>
            <a:off x="1463040" y="2067560"/>
            <a:ext cx="2631440" cy="41656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https://misp.in2p3.fr/</a:t>
            </a:r>
          </a:p>
        </p:txBody>
      </p:sp>
      <p:cxnSp>
        <p:nvCxnSpPr>
          <p:cNvPr id="9" name="Connecteur en arc 8">
            <a:extLst>
              <a:ext uri="{FF2B5EF4-FFF2-40B4-BE49-F238E27FC236}">
                <a16:creationId xmlns:a16="http://schemas.microsoft.com/office/drawing/2014/main" id="{AB89C31B-A55C-C5E1-906A-427C9D245A4A}"/>
              </a:ext>
            </a:extLst>
          </p:cNvPr>
          <p:cNvCxnSpPr>
            <a:cxnSpLocks/>
            <a:stCxn id="7" idx="3"/>
            <a:endCxn id="6" idx="0"/>
          </p:cNvCxnSpPr>
          <p:nvPr/>
        </p:nvCxnSpPr>
        <p:spPr>
          <a:xfrm>
            <a:off x="4094480" y="2275840"/>
            <a:ext cx="2138680" cy="1022032"/>
          </a:xfrm>
          <a:prstGeom prst="curvedConnector2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BA4E38FC-0C08-D6AE-21F8-CE454B0CF023}"/>
              </a:ext>
            </a:extLst>
          </p:cNvPr>
          <p:cNvSpPr txBox="1"/>
          <p:nvPr/>
        </p:nvSpPr>
        <p:spPr>
          <a:xfrm>
            <a:off x="3530855" y="2607611"/>
            <a:ext cx="217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Récupération des </a:t>
            </a:r>
            <a:r>
              <a:rPr lang="fr-FR" dirty="0" err="1"/>
              <a:t>IoC</a:t>
            </a:r>
            <a:endParaRPr lang="fr-FR" dirty="0"/>
          </a:p>
          <a:p>
            <a:r>
              <a:rPr lang="fr-FR" dirty="0"/>
              <a:t>(domaine + @IP)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8EF914F7-61D9-D8CE-3A16-6548F61F4B8E}"/>
              </a:ext>
            </a:extLst>
          </p:cNvPr>
          <p:cNvGrpSpPr/>
          <p:nvPr/>
        </p:nvGrpSpPr>
        <p:grpSpPr>
          <a:xfrm>
            <a:off x="9071610" y="2159237"/>
            <a:ext cx="1821180" cy="874454"/>
            <a:chOff x="1958340" y="4957386"/>
            <a:chExt cx="1821180" cy="874454"/>
          </a:xfrm>
          <a:solidFill>
            <a:schemeClr val="accent6"/>
          </a:solidFill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A055D803-40A5-B53F-8953-BBEE70005247}"/>
                </a:ext>
              </a:extLst>
            </p:cNvPr>
            <p:cNvSpPr/>
            <p:nvPr/>
          </p:nvSpPr>
          <p:spPr>
            <a:xfrm>
              <a:off x="2110740" y="5109786"/>
              <a:ext cx="1668780" cy="72205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A8A2CD7F-1F09-61AD-723C-F3602A83DEFE}"/>
                </a:ext>
              </a:extLst>
            </p:cNvPr>
            <p:cNvSpPr/>
            <p:nvPr/>
          </p:nvSpPr>
          <p:spPr>
            <a:xfrm>
              <a:off x="1958340" y="4957386"/>
              <a:ext cx="1668780" cy="72205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DNS 1</a:t>
              </a:r>
            </a:p>
          </p:txBody>
        </p:sp>
      </p:grpSp>
      <p:cxnSp>
        <p:nvCxnSpPr>
          <p:cNvPr id="16" name="Connecteur en arc 15">
            <a:extLst>
              <a:ext uri="{FF2B5EF4-FFF2-40B4-BE49-F238E27FC236}">
                <a16:creationId xmlns:a16="http://schemas.microsoft.com/office/drawing/2014/main" id="{5BEC35F3-AD74-A8DF-B922-9971825E1B37}"/>
              </a:ext>
            </a:extLst>
          </p:cNvPr>
          <p:cNvCxnSpPr>
            <a:cxnSpLocks/>
            <a:stCxn id="14" idx="2"/>
            <a:endCxn id="6" idx="3"/>
          </p:cNvCxnSpPr>
          <p:nvPr/>
        </p:nvCxnSpPr>
        <p:spPr>
          <a:xfrm rot="10800000" flipV="1">
            <a:off x="7548880" y="2520264"/>
            <a:ext cx="1522730" cy="985888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261C1905-500B-E3F4-5762-772AE77A4DC8}"/>
              </a:ext>
            </a:extLst>
          </p:cNvPr>
          <p:cNvSpPr txBox="1"/>
          <p:nvPr/>
        </p:nvSpPr>
        <p:spPr>
          <a:xfrm>
            <a:off x="7123191" y="2643870"/>
            <a:ext cx="1948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Envoi des logs DNS</a:t>
            </a:r>
          </a:p>
        </p:txBody>
      </p:sp>
      <p:sp>
        <p:nvSpPr>
          <p:cNvPr id="19" name="Cylindre 18">
            <a:extLst>
              <a:ext uri="{FF2B5EF4-FFF2-40B4-BE49-F238E27FC236}">
                <a16:creationId xmlns:a16="http://schemas.microsoft.com/office/drawing/2014/main" id="{A84E4FEE-B7B5-6E74-CBF2-ACB0174516AB}"/>
              </a:ext>
            </a:extLst>
          </p:cNvPr>
          <p:cNvSpPr/>
          <p:nvPr/>
        </p:nvSpPr>
        <p:spPr>
          <a:xfrm>
            <a:off x="2925387" y="4498457"/>
            <a:ext cx="843280" cy="523241"/>
          </a:xfrm>
          <a:prstGeom prst="can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3" name="Connecteur en arc 22">
            <a:extLst>
              <a:ext uri="{FF2B5EF4-FFF2-40B4-BE49-F238E27FC236}">
                <a16:creationId xmlns:a16="http://schemas.microsoft.com/office/drawing/2014/main" id="{96065A59-B595-99BE-9073-2D29F650FCA8}"/>
              </a:ext>
            </a:extLst>
          </p:cNvPr>
          <p:cNvCxnSpPr>
            <a:cxnSpLocks/>
            <a:stCxn id="6" idx="2"/>
            <a:endCxn id="19" idx="4"/>
          </p:cNvCxnSpPr>
          <p:nvPr/>
        </p:nvCxnSpPr>
        <p:spPr>
          <a:xfrm rot="5400000">
            <a:off x="4478091" y="3005009"/>
            <a:ext cx="1045646" cy="2464493"/>
          </a:xfrm>
          <a:prstGeom prst="curvedConnector2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03CEF59E-8494-35DC-57E0-D82E84E40165}"/>
              </a:ext>
            </a:extLst>
          </p:cNvPr>
          <p:cNvSpPr txBox="1"/>
          <p:nvPr/>
        </p:nvSpPr>
        <p:spPr>
          <a:xfrm>
            <a:off x="4234909" y="4750667"/>
            <a:ext cx="1770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Publie les alertes</a:t>
            </a:r>
          </a:p>
        </p:txBody>
      </p:sp>
      <p:sp>
        <p:nvSpPr>
          <p:cNvPr id="28" name="Espace réservé de la date 27">
            <a:extLst>
              <a:ext uri="{FF2B5EF4-FFF2-40B4-BE49-F238E27FC236}">
                <a16:creationId xmlns:a16="http://schemas.microsoft.com/office/drawing/2014/main" id="{66B92BCD-3289-D61E-D3C4-E5BD1A7C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709D-E895-9941-98F1-C65F7D648FC6}" type="datetime1">
              <a:rPr lang="fr-FR" smtClean="0"/>
              <a:t>23/11/2023</a:t>
            </a:fld>
            <a:endParaRPr lang="fr-FR"/>
          </a:p>
        </p:txBody>
      </p:sp>
      <p:sp>
        <p:nvSpPr>
          <p:cNvPr id="29" name="Espace réservé du pied de page 28">
            <a:extLst>
              <a:ext uri="{FF2B5EF4-FFF2-40B4-BE49-F238E27FC236}">
                <a16:creationId xmlns:a16="http://schemas.microsoft.com/office/drawing/2014/main" id="{3A62B93E-B62C-FC48-A7E2-9758CAF5D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881577BA-B789-C83D-5C1E-E9018241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489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FC7C796-4760-A3FB-A7B6-5252904B3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Consolider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1051D0E-1E07-1120-1DE0-94B816A64D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Comment limiter les alertes non-exploitables ou les faux-positifs ?</a:t>
            </a:r>
          </a:p>
          <a:p>
            <a:pPr lvl="1"/>
            <a:r>
              <a:rPr lang="fr-FR" dirty="0"/>
              <a:t>Les </a:t>
            </a:r>
            <a:r>
              <a:rPr lang="fr-FR" dirty="0" err="1"/>
              <a:t>IoC</a:t>
            </a:r>
            <a:r>
              <a:rPr lang="fr-FR" dirty="0"/>
              <a:t> n’ont qu’un rôle indicatif</a:t>
            </a:r>
          </a:p>
          <a:p>
            <a:pPr lvl="2"/>
            <a:r>
              <a:rPr lang="fr-FR" dirty="0"/>
              <a:t>Alerter à chaque détection est contre-productif</a:t>
            </a:r>
          </a:p>
          <a:p>
            <a:pPr lvl="1"/>
            <a:r>
              <a:rPr lang="fr-FR" dirty="0"/>
              <a:t>Limiter des alertes à plusieurs </a:t>
            </a:r>
            <a:r>
              <a:rPr lang="fr-FR" dirty="0" err="1"/>
              <a:t>IoC</a:t>
            </a:r>
            <a:r>
              <a:rPr lang="fr-FR" dirty="0"/>
              <a:t> sur la même cible ou le même </a:t>
            </a:r>
            <a:r>
              <a:rPr lang="fr-FR" dirty="0" err="1"/>
              <a:t>IoC</a:t>
            </a:r>
            <a:r>
              <a:rPr lang="fr-FR" dirty="0"/>
              <a:t> sur plusieurs cibles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B655072-AF35-82AC-B918-52FD019D04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Centraliser les alertes</a:t>
            </a:r>
          </a:p>
          <a:p>
            <a:pPr lvl="1"/>
            <a:r>
              <a:rPr lang="fr-FR" dirty="0"/>
              <a:t>Basé sur </a:t>
            </a:r>
            <a:r>
              <a:rPr lang="fr-FR" dirty="0" err="1"/>
              <a:t>opensearch</a:t>
            </a:r>
            <a:r>
              <a:rPr lang="fr-FR" dirty="0"/>
              <a:t> (fork de </a:t>
            </a:r>
            <a:r>
              <a:rPr lang="fr-FR" dirty="0" err="1"/>
              <a:t>elasticsearch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Ne stocke que les alertes liées à des </a:t>
            </a:r>
            <a:r>
              <a:rPr lang="fr-FR" dirty="0" err="1"/>
              <a:t>IoC</a:t>
            </a:r>
            <a:endParaRPr lang="fr-FR" dirty="0"/>
          </a:p>
          <a:p>
            <a:pPr lvl="1"/>
            <a:r>
              <a:rPr lang="fr-FR" dirty="0"/>
              <a:t>Tableau de bord web</a:t>
            </a:r>
          </a:p>
          <a:p>
            <a:pPr lvl="1"/>
            <a:r>
              <a:rPr lang="fr-FR" dirty="0"/>
              <a:t>Vue par laboratoire (CSSI) ou pour tout l’institut (CERT-IN2P3)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C1C490C-FE66-7F8B-85C2-CD9A7BF63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64285-1CE8-674E-9A51-0ED8E81BF699}" type="datetime1">
              <a:rPr lang="fr-FR" smtClean="0"/>
              <a:t>23/11/2023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3B4805-1572-4D63-AB7D-76FE4881D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0EDCC8E-847A-EC5C-C0FA-5AC53BF0D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915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AC4A59-C1B1-0A8C-E4F4-F22AF0852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consolider 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512105-AE09-2575-6F72-FDE77BD73F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Avoir une vue synthétique des potentielles attaques</a:t>
            </a:r>
          </a:p>
          <a:p>
            <a:pPr lvl="1"/>
            <a:r>
              <a:rPr lang="fr-FR" dirty="0"/>
              <a:t>Un évènement MISP est-il surreprésenté ?</a:t>
            </a:r>
          </a:p>
          <a:p>
            <a:pPr lvl="1"/>
            <a:r>
              <a:rPr lang="fr-FR" dirty="0"/>
              <a:t>Plusieurs clients sont-ils impliqués dans un même </a:t>
            </a:r>
            <a:r>
              <a:rPr lang="fr-FR" dirty="0" err="1"/>
              <a:t>IoC</a:t>
            </a:r>
            <a:endParaRPr lang="fr-FR" dirty="0"/>
          </a:p>
          <a:p>
            <a:r>
              <a:rPr lang="fr-FR" dirty="0"/>
              <a:t>Alerter au plus juste</a:t>
            </a:r>
          </a:p>
          <a:p>
            <a:pPr lvl="1"/>
            <a:r>
              <a:rPr lang="fr-FR" dirty="0"/>
              <a:t>Eviter le syndrome du SPAM d’alerte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F7CFD6-CE02-CC5C-193B-38D35B9D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A3BEA-415E-344C-A164-0DFA6EE80621}" type="datetime1">
              <a:rPr lang="fr-FR" smtClean="0"/>
              <a:t>23/11/2023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C88354-ADDD-A9E0-97A8-42C30C9DC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0266AC-EB77-D916-6C77-77A2F11B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17</a:t>
            </a:fld>
            <a:endParaRPr lang="fr-FR"/>
          </a:p>
        </p:txBody>
      </p:sp>
      <p:pic>
        <p:nvPicPr>
          <p:cNvPr id="17" name="Espace réservé du contenu 16">
            <a:extLst>
              <a:ext uri="{FF2B5EF4-FFF2-40B4-BE49-F238E27FC236}">
                <a16:creationId xmlns:a16="http://schemas.microsoft.com/office/drawing/2014/main" id="{4119025A-91A7-C7A2-BDA6-DC549A2B56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710835"/>
            <a:ext cx="5181600" cy="2580918"/>
          </a:xfrm>
        </p:spPr>
      </p:pic>
    </p:spTree>
    <p:extLst>
      <p:ext uri="{BB962C8B-B14F-4D97-AF65-F5344CB8AC3E}">
        <p14:creationId xmlns:p14="http://schemas.microsoft.com/office/powerpoint/2010/main" val="332160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17A50D8-5374-B7BB-985D-E6579E0A0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Consolider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095B0C6-1F62-A74F-D9D3-001FBE2639E0}"/>
              </a:ext>
            </a:extLst>
          </p:cNvPr>
          <p:cNvSpPr/>
          <p:nvPr/>
        </p:nvSpPr>
        <p:spPr>
          <a:xfrm>
            <a:off x="4917440" y="3769200"/>
            <a:ext cx="3017520" cy="5730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https://soc-dashboard.in2p3.fr/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C8FF465-E7D9-E5D0-7C6F-87C65170DF53}"/>
              </a:ext>
            </a:extLst>
          </p:cNvPr>
          <p:cNvSpPr/>
          <p:nvPr/>
        </p:nvSpPr>
        <p:spPr>
          <a:xfrm>
            <a:off x="4917440" y="2525872"/>
            <a:ext cx="3017520" cy="5730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https://soc-opensearch.in2p3.fr:9200/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169A28F-99CC-324B-383E-8B9BA40DE53D}"/>
              </a:ext>
            </a:extLst>
          </p:cNvPr>
          <p:cNvSpPr/>
          <p:nvPr/>
        </p:nvSpPr>
        <p:spPr>
          <a:xfrm>
            <a:off x="708660" y="1991698"/>
            <a:ext cx="1668780" cy="722054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AADC558-CE53-133D-3050-B5DECCC641AC}"/>
              </a:ext>
            </a:extLst>
          </p:cNvPr>
          <p:cNvSpPr/>
          <p:nvPr/>
        </p:nvSpPr>
        <p:spPr>
          <a:xfrm>
            <a:off x="556260" y="1839298"/>
            <a:ext cx="1668780" cy="722054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pDNSSOC</a:t>
            </a:r>
            <a:endParaRPr lang="fr-FR" dirty="0"/>
          </a:p>
        </p:txBody>
      </p:sp>
      <p:cxnSp>
        <p:nvCxnSpPr>
          <p:cNvPr id="12" name="Connecteur en arc 11">
            <a:extLst>
              <a:ext uri="{FF2B5EF4-FFF2-40B4-BE49-F238E27FC236}">
                <a16:creationId xmlns:a16="http://schemas.microsoft.com/office/drawing/2014/main" id="{C529831B-BAEB-7E2C-0862-813477C0A61F}"/>
              </a:ext>
            </a:extLst>
          </p:cNvPr>
          <p:cNvCxnSpPr>
            <a:cxnSpLocks/>
            <a:stCxn id="9" idx="6"/>
            <a:endCxn id="7" idx="1"/>
          </p:cNvCxnSpPr>
          <p:nvPr/>
        </p:nvCxnSpPr>
        <p:spPr>
          <a:xfrm>
            <a:off x="2377440" y="2352725"/>
            <a:ext cx="2540000" cy="459691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E4A89A67-4334-ECF3-AE06-8DB5A8EA97E5}"/>
              </a:ext>
            </a:extLst>
          </p:cNvPr>
          <p:cNvSpPr txBox="1"/>
          <p:nvPr/>
        </p:nvSpPr>
        <p:spPr>
          <a:xfrm>
            <a:off x="2085736" y="2561352"/>
            <a:ext cx="1770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Publie les alertes</a:t>
            </a:r>
          </a:p>
        </p:txBody>
      </p:sp>
      <p:cxnSp>
        <p:nvCxnSpPr>
          <p:cNvPr id="15" name="Connecteur en arc 14">
            <a:extLst>
              <a:ext uri="{FF2B5EF4-FFF2-40B4-BE49-F238E27FC236}">
                <a16:creationId xmlns:a16="http://schemas.microsoft.com/office/drawing/2014/main" id="{18BA54EF-88C4-F0F0-C01C-E51CEB066BB6}"/>
              </a:ext>
            </a:extLst>
          </p:cNvPr>
          <p:cNvCxnSpPr>
            <a:stCxn id="7" idx="2"/>
            <a:endCxn id="6" idx="0"/>
          </p:cNvCxnSpPr>
          <p:nvPr/>
        </p:nvCxnSpPr>
        <p:spPr>
          <a:xfrm rot="5400000">
            <a:off x="6091080" y="3434080"/>
            <a:ext cx="670240" cy="12700"/>
          </a:xfrm>
          <a:prstGeom prst="curved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287E49D3-1003-1CD7-7765-4E6C7098E782}"/>
              </a:ext>
            </a:extLst>
          </p:cNvPr>
          <p:cNvSpPr txBox="1"/>
          <p:nvPr/>
        </p:nvSpPr>
        <p:spPr>
          <a:xfrm>
            <a:off x="6446092" y="3216529"/>
            <a:ext cx="2073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Récupère les alertes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5C90FED-230B-79C7-F940-F6B9BA0E8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0131" y="2394110"/>
            <a:ext cx="1422400" cy="1422400"/>
          </a:xfrm>
          <a:prstGeom prst="rect">
            <a:avLst/>
          </a:prstGeom>
        </p:spPr>
      </p:pic>
      <p:cxnSp>
        <p:nvCxnSpPr>
          <p:cNvPr id="22" name="Connecteur en arc 21">
            <a:extLst>
              <a:ext uri="{FF2B5EF4-FFF2-40B4-BE49-F238E27FC236}">
                <a16:creationId xmlns:a16="http://schemas.microsoft.com/office/drawing/2014/main" id="{E2C05128-C956-B473-1A31-ABFB1B3B801C}"/>
              </a:ext>
            </a:extLst>
          </p:cNvPr>
          <p:cNvCxnSpPr>
            <a:cxnSpLocks/>
            <a:stCxn id="6" idx="3"/>
            <a:endCxn id="20" idx="1"/>
          </p:cNvCxnSpPr>
          <p:nvPr/>
        </p:nvCxnSpPr>
        <p:spPr>
          <a:xfrm flipV="1">
            <a:off x="7934960" y="3105310"/>
            <a:ext cx="1995171" cy="950434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641EE092-C5DD-2094-5DB9-B44C25D6BC45}"/>
              </a:ext>
            </a:extLst>
          </p:cNvPr>
          <p:cNvSpPr txBox="1"/>
          <p:nvPr/>
        </p:nvSpPr>
        <p:spPr>
          <a:xfrm>
            <a:off x="9377630" y="3202544"/>
            <a:ext cx="1508811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Interface Web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4E3F1048-FF13-5535-C3D3-AEC47E560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836" y="4766944"/>
            <a:ext cx="962661" cy="962661"/>
          </a:xfrm>
          <a:prstGeom prst="rect">
            <a:avLst/>
          </a:prstGeom>
        </p:spPr>
      </p:pic>
      <p:cxnSp>
        <p:nvCxnSpPr>
          <p:cNvPr id="30" name="Connecteur en arc 29">
            <a:extLst>
              <a:ext uri="{FF2B5EF4-FFF2-40B4-BE49-F238E27FC236}">
                <a16:creationId xmlns:a16="http://schemas.microsoft.com/office/drawing/2014/main" id="{2CD8C224-ABC1-71E8-917F-A7E3EA58C37C}"/>
              </a:ext>
            </a:extLst>
          </p:cNvPr>
          <p:cNvCxnSpPr>
            <a:cxnSpLocks/>
            <a:stCxn id="6" idx="2"/>
            <a:endCxn id="28" idx="1"/>
          </p:cNvCxnSpPr>
          <p:nvPr/>
        </p:nvCxnSpPr>
        <p:spPr>
          <a:xfrm rot="16200000" flipH="1">
            <a:off x="7851525" y="2916963"/>
            <a:ext cx="905987" cy="3756636"/>
          </a:xfrm>
          <a:prstGeom prst="curvedConnector2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0F9E1458-05E1-311C-E769-D89FE8364E22}"/>
              </a:ext>
            </a:extLst>
          </p:cNvPr>
          <p:cNvSpPr txBox="1"/>
          <p:nvPr/>
        </p:nvSpPr>
        <p:spPr>
          <a:xfrm>
            <a:off x="9377630" y="5357692"/>
            <a:ext cx="134241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Notification </a:t>
            </a:r>
          </a:p>
        </p:txBody>
      </p:sp>
      <p:sp>
        <p:nvSpPr>
          <p:cNvPr id="33" name="Espace réservé de la date 32">
            <a:extLst>
              <a:ext uri="{FF2B5EF4-FFF2-40B4-BE49-F238E27FC236}">
                <a16:creationId xmlns:a16="http://schemas.microsoft.com/office/drawing/2014/main" id="{CFB1B21A-5060-C04B-8F86-A27B14131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D4D10-87F3-3141-A69C-C8658040C246}" type="datetime1">
              <a:rPr lang="fr-FR" smtClean="0"/>
              <a:t>23/11/2023</a:t>
            </a:fld>
            <a:endParaRPr lang="fr-FR"/>
          </a:p>
        </p:txBody>
      </p:sp>
      <p:sp>
        <p:nvSpPr>
          <p:cNvPr id="34" name="Espace réservé du pied de page 33">
            <a:extLst>
              <a:ext uri="{FF2B5EF4-FFF2-40B4-BE49-F238E27FC236}">
                <a16:creationId xmlns:a16="http://schemas.microsoft.com/office/drawing/2014/main" id="{1CD44092-7C6F-8EEC-5663-919E0CD47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35" name="Espace réservé du numéro de diapositive 34">
            <a:extLst>
              <a:ext uri="{FF2B5EF4-FFF2-40B4-BE49-F238E27FC236}">
                <a16:creationId xmlns:a16="http://schemas.microsoft.com/office/drawing/2014/main" id="{5CE253BE-120F-DDFB-FD95-A33AC2996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146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DF5A60-F4DF-5414-63C5-F4592B899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Alerter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065EF6E-CE85-CE00-3A46-29A6E14933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err="1"/>
              <a:t>Etre</a:t>
            </a:r>
            <a:r>
              <a:rPr lang="fr-FR" dirty="0"/>
              <a:t> réactif face aux menaces</a:t>
            </a:r>
          </a:p>
          <a:p>
            <a:pPr lvl="1"/>
            <a:r>
              <a:rPr lang="fr-FR" dirty="0"/>
              <a:t>Ne pas être noyé dans les notifications</a:t>
            </a:r>
          </a:p>
          <a:p>
            <a:pPr lvl="1"/>
            <a:r>
              <a:rPr lang="fr-FR" dirty="0" err="1"/>
              <a:t>Etre</a:t>
            </a:r>
            <a:r>
              <a:rPr lang="fr-FR" dirty="0"/>
              <a:t> capable de faire un suivi des alertes</a:t>
            </a:r>
          </a:p>
          <a:p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4F01250-A5CA-64EE-47F8-9F296D61E0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Basé sur </a:t>
            </a:r>
            <a:r>
              <a:rPr lang="fr-FR" dirty="0" err="1"/>
              <a:t>zammad</a:t>
            </a:r>
            <a:endParaRPr lang="fr-FR" dirty="0"/>
          </a:p>
          <a:p>
            <a:pPr lvl="1"/>
            <a:r>
              <a:rPr lang="fr-FR" dirty="0"/>
              <a:t>En lien avec </a:t>
            </a:r>
            <a:r>
              <a:rPr lang="fr-FR" dirty="0" err="1"/>
              <a:t>opensearch</a:t>
            </a:r>
            <a:r>
              <a:rPr lang="fr-FR" dirty="0"/>
              <a:t> qui publie les alertes dans </a:t>
            </a:r>
            <a:r>
              <a:rPr lang="fr-FR" dirty="0" err="1"/>
              <a:t>Zammad</a:t>
            </a:r>
            <a:endParaRPr lang="fr-FR" dirty="0"/>
          </a:p>
          <a:p>
            <a:pPr lvl="1"/>
            <a:r>
              <a:rPr lang="fr-FR" dirty="0"/>
              <a:t>Permet de collecter les mails dans une boite aux lettres</a:t>
            </a:r>
          </a:p>
          <a:p>
            <a:pPr lvl="1"/>
            <a:r>
              <a:rPr lang="fr-FR" dirty="0"/>
              <a:t>Permet de conserver l’interface mail pour la communication avec les laboratoires</a:t>
            </a:r>
          </a:p>
          <a:p>
            <a:pPr lvl="2"/>
            <a:r>
              <a:rPr lang="fr-FR" dirty="0"/>
              <a:t>Ouvrir aux CSSI des laboratoires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204AC7F-ED7B-684B-D604-475C13BB1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9A17-63B4-9344-9D73-5B16F960A02D}" type="datetime1">
              <a:rPr lang="fr-FR" smtClean="0"/>
              <a:t>23/11/2023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4CBAA7F-17D8-4AE8-23C1-070101706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C2358E-D179-6E70-E1D7-C20877D7B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94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747409-8184-4166-8532-B2F0FE92A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Restructurer l’infrastructure SSI autour de 5 idées</a:t>
            </a:r>
          </a:p>
        </p:txBody>
      </p:sp>
      <p:sp>
        <p:nvSpPr>
          <p:cNvPr id="4" name="Pentagone 3">
            <a:extLst>
              <a:ext uri="{FF2B5EF4-FFF2-40B4-BE49-F238E27FC236}">
                <a16:creationId xmlns:a16="http://schemas.microsoft.com/office/drawing/2014/main" id="{4F2732CE-A248-2596-9C3A-553BDDB59001}"/>
              </a:ext>
            </a:extLst>
          </p:cNvPr>
          <p:cNvSpPr/>
          <p:nvPr/>
        </p:nvSpPr>
        <p:spPr>
          <a:xfrm>
            <a:off x="4565877" y="2555421"/>
            <a:ext cx="3060246" cy="3060474"/>
          </a:xfrm>
          <a:prstGeom prst="pentagon">
            <a:avLst/>
          </a:prstGeom>
          <a:ln w="25400" cap="rnd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3 w 3060246"/>
                      <a:gd name="connsiteY0" fmla="*/ 1168994 h 3060474"/>
                      <a:gd name="connsiteX1" fmla="*/ 397834 w 3060246"/>
                      <a:gd name="connsiteY1" fmla="*/ 865056 h 3060474"/>
                      <a:gd name="connsiteX2" fmla="*/ 749762 w 3060246"/>
                      <a:gd name="connsiteY2" fmla="*/ 596187 h 3060474"/>
                      <a:gd name="connsiteX3" fmla="*/ 1132292 w 3060246"/>
                      <a:gd name="connsiteY3" fmla="*/ 303938 h 3060474"/>
                      <a:gd name="connsiteX4" fmla="*/ 1530123 w 3060246"/>
                      <a:gd name="connsiteY4" fmla="*/ 0 h 3060474"/>
                      <a:gd name="connsiteX5" fmla="*/ 1866749 w 3060246"/>
                      <a:gd name="connsiteY5" fmla="*/ 257179 h 3060474"/>
                      <a:gd name="connsiteX6" fmla="*/ 2264581 w 3060246"/>
                      <a:gd name="connsiteY6" fmla="*/ 561117 h 3060474"/>
                      <a:gd name="connsiteX7" fmla="*/ 2616508 w 3060246"/>
                      <a:gd name="connsiteY7" fmla="*/ 829986 h 3060474"/>
                      <a:gd name="connsiteX8" fmla="*/ 3060243 w 3060246"/>
                      <a:gd name="connsiteY8" fmla="*/ 1168994 h 3060474"/>
                      <a:gd name="connsiteX9" fmla="*/ 2919974 w 3060246"/>
                      <a:gd name="connsiteY9" fmla="*/ 1622947 h 3060474"/>
                      <a:gd name="connsiteX10" fmla="*/ 2773861 w 3060246"/>
                      <a:gd name="connsiteY10" fmla="*/ 2095815 h 3060474"/>
                      <a:gd name="connsiteX11" fmla="*/ 2621903 w 3060246"/>
                      <a:gd name="connsiteY11" fmla="*/ 2587598 h 3060474"/>
                      <a:gd name="connsiteX12" fmla="*/ 2475789 w 3060246"/>
                      <a:gd name="connsiteY12" fmla="*/ 3060466 h 3060474"/>
                      <a:gd name="connsiteX13" fmla="*/ 2002956 w 3060246"/>
                      <a:gd name="connsiteY13" fmla="*/ 3060466 h 3060474"/>
                      <a:gd name="connsiteX14" fmla="*/ 1511210 w 3060246"/>
                      <a:gd name="connsiteY14" fmla="*/ 3060466 h 3060474"/>
                      <a:gd name="connsiteX15" fmla="*/ 1076203 w 3060246"/>
                      <a:gd name="connsiteY15" fmla="*/ 3060466 h 3060474"/>
                      <a:gd name="connsiteX16" fmla="*/ 584457 w 3060246"/>
                      <a:gd name="connsiteY16" fmla="*/ 3060466 h 3060474"/>
                      <a:gd name="connsiteX17" fmla="*/ 450033 w 3060246"/>
                      <a:gd name="connsiteY17" fmla="*/ 2625427 h 3060474"/>
                      <a:gd name="connsiteX18" fmla="*/ 298075 w 3060246"/>
                      <a:gd name="connsiteY18" fmla="*/ 2133645 h 3060474"/>
                      <a:gd name="connsiteX19" fmla="*/ 169495 w 3060246"/>
                      <a:gd name="connsiteY19" fmla="*/ 1717521 h 3060474"/>
                      <a:gd name="connsiteX20" fmla="*/ 3 w 3060246"/>
                      <a:gd name="connsiteY20" fmla="*/ 1168994 h 3060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060246" h="3060474" fill="none" extrusionOk="0">
                        <a:moveTo>
                          <a:pt x="3" y="1168994"/>
                        </a:moveTo>
                        <a:cubicBezTo>
                          <a:pt x="64623" y="1080478"/>
                          <a:pt x="282379" y="1006401"/>
                          <a:pt x="397834" y="865056"/>
                        </a:cubicBezTo>
                        <a:cubicBezTo>
                          <a:pt x="513289" y="723711"/>
                          <a:pt x="652915" y="722091"/>
                          <a:pt x="749762" y="596187"/>
                        </a:cubicBezTo>
                        <a:cubicBezTo>
                          <a:pt x="846609" y="470283"/>
                          <a:pt x="1044899" y="383359"/>
                          <a:pt x="1132292" y="303938"/>
                        </a:cubicBezTo>
                        <a:cubicBezTo>
                          <a:pt x="1219685" y="224518"/>
                          <a:pt x="1389971" y="168381"/>
                          <a:pt x="1530123" y="0"/>
                        </a:cubicBezTo>
                        <a:cubicBezTo>
                          <a:pt x="1676799" y="73915"/>
                          <a:pt x="1775597" y="230912"/>
                          <a:pt x="1866749" y="257179"/>
                        </a:cubicBezTo>
                        <a:cubicBezTo>
                          <a:pt x="1957901" y="283445"/>
                          <a:pt x="2092744" y="446771"/>
                          <a:pt x="2264581" y="561117"/>
                        </a:cubicBezTo>
                        <a:cubicBezTo>
                          <a:pt x="2436417" y="675463"/>
                          <a:pt x="2468411" y="770860"/>
                          <a:pt x="2616508" y="829986"/>
                        </a:cubicBezTo>
                        <a:cubicBezTo>
                          <a:pt x="2764605" y="889112"/>
                          <a:pt x="2920629" y="1116118"/>
                          <a:pt x="3060243" y="1168994"/>
                        </a:cubicBezTo>
                        <a:cubicBezTo>
                          <a:pt x="3009744" y="1374833"/>
                          <a:pt x="2961119" y="1479698"/>
                          <a:pt x="2919974" y="1622947"/>
                        </a:cubicBezTo>
                        <a:cubicBezTo>
                          <a:pt x="2878829" y="1766196"/>
                          <a:pt x="2798138" y="1945075"/>
                          <a:pt x="2773861" y="2095815"/>
                        </a:cubicBezTo>
                        <a:cubicBezTo>
                          <a:pt x="2749584" y="2246555"/>
                          <a:pt x="2667643" y="2381763"/>
                          <a:pt x="2621903" y="2587598"/>
                        </a:cubicBezTo>
                        <a:cubicBezTo>
                          <a:pt x="2576162" y="2793433"/>
                          <a:pt x="2513702" y="2836506"/>
                          <a:pt x="2475789" y="3060466"/>
                        </a:cubicBezTo>
                        <a:cubicBezTo>
                          <a:pt x="2251381" y="3081057"/>
                          <a:pt x="2221006" y="3053095"/>
                          <a:pt x="2002956" y="3060466"/>
                        </a:cubicBezTo>
                        <a:cubicBezTo>
                          <a:pt x="1784906" y="3067837"/>
                          <a:pt x="1712642" y="3032138"/>
                          <a:pt x="1511210" y="3060466"/>
                        </a:cubicBezTo>
                        <a:cubicBezTo>
                          <a:pt x="1309778" y="3088794"/>
                          <a:pt x="1227085" y="3009614"/>
                          <a:pt x="1076203" y="3060466"/>
                        </a:cubicBezTo>
                        <a:cubicBezTo>
                          <a:pt x="925321" y="3111318"/>
                          <a:pt x="694504" y="3008552"/>
                          <a:pt x="584457" y="3060466"/>
                        </a:cubicBezTo>
                        <a:cubicBezTo>
                          <a:pt x="521382" y="2896646"/>
                          <a:pt x="485972" y="2723923"/>
                          <a:pt x="450033" y="2625427"/>
                        </a:cubicBezTo>
                        <a:cubicBezTo>
                          <a:pt x="414094" y="2526931"/>
                          <a:pt x="374973" y="2281025"/>
                          <a:pt x="298075" y="2133645"/>
                        </a:cubicBezTo>
                        <a:cubicBezTo>
                          <a:pt x="221177" y="1986265"/>
                          <a:pt x="222026" y="1871155"/>
                          <a:pt x="169495" y="1717521"/>
                        </a:cubicBezTo>
                        <a:cubicBezTo>
                          <a:pt x="116963" y="1563887"/>
                          <a:pt x="93770" y="1334468"/>
                          <a:pt x="3" y="1168994"/>
                        </a:cubicBezTo>
                        <a:close/>
                      </a:path>
                      <a:path w="3060246" h="3060474" stroke="0" extrusionOk="0">
                        <a:moveTo>
                          <a:pt x="3" y="1168994"/>
                        </a:moveTo>
                        <a:cubicBezTo>
                          <a:pt x="133890" y="1012902"/>
                          <a:pt x="293585" y="981809"/>
                          <a:pt x="367232" y="888435"/>
                        </a:cubicBezTo>
                        <a:cubicBezTo>
                          <a:pt x="440879" y="795061"/>
                          <a:pt x="571267" y="777754"/>
                          <a:pt x="703858" y="631257"/>
                        </a:cubicBezTo>
                        <a:cubicBezTo>
                          <a:pt x="836449" y="484760"/>
                          <a:pt x="929070" y="492617"/>
                          <a:pt x="1116991" y="315628"/>
                        </a:cubicBezTo>
                        <a:cubicBezTo>
                          <a:pt x="1304912" y="138639"/>
                          <a:pt x="1430123" y="103335"/>
                          <a:pt x="1530123" y="0"/>
                        </a:cubicBezTo>
                        <a:cubicBezTo>
                          <a:pt x="1632375" y="20790"/>
                          <a:pt x="1771622" y="229884"/>
                          <a:pt x="1897352" y="280559"/>
                        </a:cubicBezTo>
                        <a:cubicBezTo>
                          <a:pt x="2023082" y="331234"/>
                          <a:pt x="2136249" y="500583"/>
                          <a:pt x="2249279" y="549427"/>
                        </a:cubicBezTo>
                        <a:cubicBezTo>
                          <a:pt x="2362309" y="598271"/>
                          <a:pt x="2441357" y="737922"/>
                          <a:pt x="2631809" y="841676"/>
                        </a:cubicBezTo>
                        <a:cubicBezTo>
                          <a:pt x="2822261" y="945430"/>
                          <a:pt x="2847805" y="1029832"/>
                          <a:pt x="3060243" y="1168994"/>
                        </a:cubicBezTo>
                        <a:cubicBezTo>
                          <a:pt x="3076744" y="1294397"/>
                          <a:pt x="2933289" y="1416864"/>
                          <a:pt x="2925819" y="1604033"/>
                        </a:cubicBezTo>
                        <a:cubicBezTo>
                          <a:pt x="2918349" y="1791202"/>
                          <a:pt x="2842265" y="1859529"/>
                          <a:pt x="2779705" y="2076901"/>
                        </a:cubicBezTo>
                        <a:cubicBezTo>
                          <a:pt x="2717145" y="2294273"/>
                          <a:pt x="2655201" y="2353757"/>
                          <a:pt x="2633592" y="2549769"/>
                        </a:cubicBezTo>
                        <a:cubicBezTo>
                          <a:pt x="2611982" y="2745781"/>
                          <a:pt x="2505201" y="2914797"/>
                          <a:pt x="2475789" y="3060466"/>
                        </a:cubicBezTo>
                        <a:cubicBezTo>
                          <a:pt x="2352816" y="3088315"/>
                          <a:pt x="2149815" y="3032246"/>
                          <a:pt x="1965129" y="3060466"/>
                        </a:cubicBezTo>
                        <a:cubicBezTo>
                          <a:pt x="1780443" y="3088686"/>
                          <a:pt x="1702024" y="3034262"/>
                          <a:pt x="1454470" y="3060466"/>
                        </a:cubicBezTo>
                        <a:cubicBezTo>
                          <a:pt x="1206916" y="3086670"/>
                          <a:pt x="807859" y="2958466"/>
                          <a:pt x="584457" y="3060466"/>
                        </a:cubicBezTo>
                        <a:cubicBezTo>
                          <a:pt x="531038" y="2961114"/>
                          <a:pt x="489967" y="2719479"/>
                          <a:pt x="438344" y="2587598"/>
                        </a:cubicBezTo>
                        <a:cubicBezTo>
                          <a:pt x="386721" y="2455717"/>
                          <a:pt x="364287" y="2204297"/>
                          <a:pt x="286385" y="2095815"/>
                        </a:cubicBezTo>
                        <a:cubicBezTo>
                          <a:pt x="208483" y="1987333"/>
                          <a:pt x="210663" y="1792009"/>
                          <a:pt x="157806" y="1679691"/>
                        </a:cubicBezTo>
                        <a:cubicBezTo>
                          <a:pt x="104949" y="1567373"/>
                          <a:pt x="105620" y="1403469"/>
                          <a:pt x="3" y="116899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1D41F7C-EA0C-B946-9344-F1A31E1F42F9}"/>
              </a:ext>
            </a:extLst>
          </p:cNvPr>
          <p:cNvSpPr txBox="1"/>
          <p:nvPr/>
        </p:nvSpPr>
        <p:spPr>
          <a:xfrm>
            <a:off x="5607757" y="2120398"/>
            <a:ext cx="976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Partager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437CD10-A848-AFD3-60CF-C4B1A82542D5}"/>
              </a:ext>
            </a:extLst>
          </p:cNvPr>
          <p:cNvSpPr txBox="1"/>
          <p:nvPr/>
        </p:nvSpPr>
        <p:spPr>
          <a:xfrm>
            <a:off x="7723686" y="3504992"/>
            <a:ext cx="106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Surveiller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F090A4-587B-6741-1A71-2ECA14151D01}"/>
              </a:ext>
            </a:extLst>
          </p:cNvPr>
          <p:cNvSpPr txBox="1"/>
          <p:nvPr/>
        </p:nvSpPr>
        <p:spPr>
          <a:xfrm>
            <a:off x="7093028" y="5482605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Consolider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0B7B39E-467F-9310-7D3F-3E6D08179178}"/>
              </a:ext>
            </a:extLst>
          </p:cNvPr>
          <p:cNvSpPr txBox="1"/>
          <p:nvPr/>
        </p:nvSpPr>
        <p:spPr>
          <a:xfrm>
            <a:off x="4262782" y="5482605"/>
            <a:ext cx="836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Alerter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F47734C-ABC4-6861-EF8B-327940CE0F88}"/>
              </a:ext>
            </a:extLst>
          </p:cNvPr>
          <p:cNvSpPr txBox="1"/>
          <p:nvPr/>
        </p:nvSpPr>
        <p:spPr>
          <a:xfrm>
            <a:off x="3232078" y="358494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Sensibiliser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6C58BE13-FCFC-6140-0EBA-743A7DFBC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2C5F-A970-1545-BC1D-44907234391D}" type="datetime1">
              <a:rPr lang="fr-FR" smtClean="0"/>
              <a:t>23/11/2023</a:t>
            </a:fld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2323A36-CADD-8883-DEB6-01C5B0F89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C94C8893-78F5-4DED-03D9-0140BD29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2</a:t>
            </a:fld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ACEDFFE-EBEF-053F-4B7D-4CF4855D4BC9}"/>
              </a:ext>
            </a:extLst>
          </p:cNvPr>
          <p:cNvSpPr/>
          <p:nvPr/>
        </p:nvSpPr>
        <p:spPr>
          <a:xfrm>
            <a:off x="5953760" y="2424039"/>
            <a:ext cx="284480" cy="28937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B2A54EA-BCE2-E927-F2A0-B58DE43F93F0}"/>
              </a:ext>
            </a:extLst>
          </p:cNvPr>
          <p:cNvSpPr/>
          <p:nvPr/>
        </p:nvSpPr>
        <p:spPr>
          <a:xfrm>
            <a:off x="7439206" y="3584945"/>
            <a:ext cx="284480" cy="28937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565EFD2-2775-0290-F5D4-151C918F90E4}"/>
              </a:ext>
            </a:extLst>
          </p:cNvPr>
          <p:cNvSpPr/>
          <p:nvPr/>
        </p:nvSpPr>
        <p:spPr>
          <a:xfrm>
            <a:off x="6861418" y="5438114"/>
            <a:ext cx="284480" cy="28937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0D8C34B-5C6C-207F-E38F-EBAAC28AF046}"/>
              </a:ext>
            </a:extLst>
          </p:cNvPr>
          <p:cNvSpPr/>
          <p:nvPr/>
        </p:nvSpPr>
        <p:spPr>
          <a:xfrm>
            <a:off x="5046103" y="5438115"/>
            <a:ext cx="284480" cy="28937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B0998D3-361A-4B61-5FEB-93F80ECF21E6}"/>
              </a:ext>
            </a:extLst>
          </p:cNvPr>
          <p:cNvSpPr/>
          <p:nvPr/>
        </p:nvSpPr>
        <p:spPr>
          <a:xfrm>
            <a:off x="4468314" y="3590349"/>
            <a:ext cx="284480" cy="28937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78320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F8BEDA-1A12-A656-8CF4-81FA8F2F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</a:t>
            </a:r>
            <a:r>
              <a:rPr lang="fr-FR" dirty="0" err="1"/>
              <a:t>Zammad</a:t>
            </a:r>
            <a:r>
              <a:rPr lang="fr-FR" dirty="0"/>
              <a:t> 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4855E2-4362-3B5C-46B5-2C352198FE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Interface simple et claire</a:t>
            </a:r>
          </a:p>
          <a:p>
            <a:pPr lvl="1"/>
            <a:r>
              <a:rPr lang="fr-FR" dirty="0"/>
              <a:t>Mais avec beaucoup de fonctionnalité</a:t>
            </a:r>
          </a:p>
          <a:p>
            <a:r>
              <a:rPr lang="fr-FR" dirty="0"/>
              <a:t>API REST</a:t>
            </a:r>
          </a:p>
          <a:p>
            <a:pPr lvl="1"/>
            <a:r>
              <a:rPr lang="fr-FR" dirty="0"/>
              <a:t>Qui permet de créer des tickets via </a:t>
            </a:r>
            <a:r>
              <a:rPr lang="fr-FR" dirty="0" err="1"/>
              <a:t>opensearch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D74138-76A1-8B1D-9CBA-7A1F0A63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39A-A12B-9340-B687-F5824F1FB028}" type="datetime1">
              <a:rPr lang="fr-FR" smtClean="0"/>
              <a:t>23/11/2023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839A0A-927D-12EF-DB46-B3AF390D7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34A6D5B-C8D9-D661-80C5-F0CA56D2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20</a:t>
            </a:fld>
            <a:endParaRPr lang="fr-FR"/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3FC7788C-DD11-7B7C-813F-ABB7CFAFF2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18032"/>
            <a:ext cx="5181600" cy="3766523"/>
          </a:xfrm>
        </p:spPr>
      </p:pic>
    </p:spTree>
    <p:extLst>
      <p:ext uri="{BB962C8B-B14F-4D97-AF65-F5344CB8AC3E}">
        <p14:creationId xmlns:p14="http://schemas.microsoft.com/office/powerpoint/2010/main" val="2343405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64EB013F-0A3F-2B3F-A2EB-AAA4E98E4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workflow complet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694372-B8DD-AA7E-378A-E30622AC8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EE49-3B3D-8140-854F-B0305FAC7D60}" type="datetime1">
              <a:rPr lang="fr-FR" smtClean="0"/>
              <a:t>23/11/2023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B10BFB-15A1-461A-4D5F-E73EAF7E6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0F267C-74BC-8B4F-DCC4-628429CFF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21</a:t>
            </a:fld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BEBB8852-5BF7-D44F-3D46-709945DA01A5}"/>
              </a:ext>
            </a:extLst>
          </p:cNvPr>
          <p:cNvSpPr/>
          <p:nvPr/>
        </p:nvSpPr>
        <p:spPr>
          <a:xfrm>
            <a:off x="3155942" y="2803422"/>
            <a:ext cx="2377440" cy="4165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MISP – IN2P3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CCF941D-8859-3E33-485A-385914407690}"/>
              </a:ext>
            </a:extLst>
          </p:cNvPr>
          <p:cNvSpPr/>
          <p:nvPr/>
        </p:nvSpPr>
        <p:spPr>
          <a:xfrm>
            <a:off x="838200" y="1935004"/>
            <a:ext cx="2377440" cy="41656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MISP - CIRCL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9CDEE1A-BB1A-CA44-05D3-2533A99B8145}"/>
              </a:ext>
            </a:extLst>
          </p:cNvPr>
          <p:cNvSpPr/>
          <p:nvPr/>
        </p:nvSpPr>
        <p:spPr>
          <a:xfrm>
            <a:off x="922020" y="2080604"/>
            <a:ext cx="2377440" cy="41656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MISP - CERT-FR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2847D6E3-AA0F-186A-0C78-938AF8A051B7}"/>
              </a:ext>
            </a:extLst>
          </p:cNvPr>
          <p:cNvSpPr/>
          <p:nvPr/>
        </p:nvSpPr>
        <p:spPr>
          <a:xfrm>
            <a:off x="973451" y="2219893"/>
            <a:ext cx="2377440" cy="41656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CERT-FR</a:t>
            </a:r>
          </a:p>
        </p:txBody>
      </p:sp>
      <p:cxnSp>
        <p:nvCxnSpPr>
          <p:cNvPr id="13" name="Connecteur en arc 12">
            <a:extLst>
              <a:ext uri="{FF2B5EF4-FFF2-40B4-BE49-F238E27FC236}">
                <a16:creationId xmlns:a16="http://schemas.microsoft.com/office/drawing/2014/main" id="{1D4A6F1C-8C94-2FFA-3D63-3ED5FBB0A59F}"/>
              </a:ext>
            </a:extLst>
          </p:cNvPr>
          <p:cNvCxnSpPr>
            <a:stCxn id="12" idx="3"/>
            <a:endCxn id="9" idx="0"/>
          </p:cNvCxnSpPr>
          <p:nvPr/>
        </p:nvCxnSpPr>
        <p:spPr>
          <a:xfrm>
            <a:off x="3350891" y="2428173"/>
            <a:ext cx="993771" cy="375249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en arc 13">
            <a:extLst>
              <a:ext uri="{FF2B5EF4-FFF2-40B4-BE49-F238E27FC236}">
                <a16:creationId xmlns:a16="http://schemas.microsoft.com/office/drawing/2014/main" id="{C3B1DFD9-05BB-A917-557B-B618790D7729}"/>
              </a:ext>
            </a:extLst>
          </p:cNvPr>
          <p:cNvCxnSpPr>
            <a:stCxn id="11" idx="3"/>
            <a:endCxn id="9" idx="0"/>
          </p:cNvCxnSpPr>
          <p:nvPr/>
        </p:nvCxnSpPr>
        <p:spPr>
          <a:xfrm>
            <a:off x="3299460" y="2288884"/>
            <a:ext cx="1045202" cy="514538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en arc 14">
            <a:extLst>
              <a:ext uri="{FF2B5EF4-FFF2-40B4-BE49-F238E27FC236}">
                <a16:creationId xmlns:a16="http://schemas.microsoft.com/office/drawing/2014/main" id="{4A7530DF-C931-A2FE-5EBE-32D04851ECD4}"/>
              </a:ext>
            </a:extLst>
          </p:cNvPr>
          <p:cNvCxnSpPr>
            <a:cxnSpLocks/>
            <a:stCxn id="10" idx="3"/>
            <a:endCxn id="9" idx="0"/>
          </p:cNvCxnSpPr>
          <p:nvPr/>
        </p:nvCxnSpPr>
        <p:spPr>
          <a:xfrm>
            <a:off x="3215640" y="2143284"/>
            <a:ext cx="1129022" cy="660138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E5C2C4FE-D939-7EBF-73E7-34CEA49404F5}"/>
              </a:ext>
            </a:extLst>
          </p:cNvPr>
          <p:cNvSpPr/>
          <p:nvPr/>
        </p:nvSpPr>
        <p:spPr>
          <a:xfrm>
            <a:off x="4907280" y="2051578"/>
            <a:ext cx="2377440" cy="41656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MISP - WLCG</a:t>
            </a:r>
          </a:p>
        </p:txBody>
      </p:sp>
      <p:cxnSp>
        <p:nvCxnSpPr>
          <p:cNvPr id="17" name="Connecteur en arc 16">
            <a:extLst>
              <a:ext uri="{FF2B5EF4-FFF2-40B4-BE49-F238E27FC236}">
                <a16:creationId xmlns:a16="http://schemas.microsoft.com/office/drawing/2014/main" id="{71772530-8EBA-656E-3D8D-9B619626731E}"/>
              </a:ext>
            </a:extLst>
          </p:cNvPr>
          <p:cNvCxnSpPr>
            <a:stCxn id="16" idx="1"/>
            <a:endCxn id="9" idx="0"/>
          </p:cNvCxnSpPr>
          <p:nvPr/>
        </p:nvCxnSpPr>
        <p:spPr>
          <a:xfrm rot="10800000" flipV="1">
            <a:off x="4344662" y="2259858"/>
            <a:ext cx="562618" cy="543564"/>
          </a:xfrm>
          <a:prstGeom prst="curvedConnector2">
            <a:avLst/>
          </a:prstGeom>
          <a:ln w="190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rc 18">
            <a:extLst>
              <a:ext uri="{FF2B5EF4-FFF2-40B4-BE49-F238E27FC236}">
                <a16:creationId xmlns:a16="http://schemas.microsoft.com/office/drawing/2014/main" id="{89949A94-7998-57D3-D059-5C4278D0A8BA}"/>
              </a:ext>
            </a:extLst>
          </p:cNvPr>
          <p:cNvCxnSpPr>
            <a:cxnSpLocks/>
            <a:stCxn id="25" idx="3"/>
            <a:endCxn id="9" idx="2"/>
          </p:cNvCxnSpPr>
          <p:nvPr/>
        </p:nvCxnSpPr>
        <p:spPr>
          <a:xfrm flipV="1">
            <a:off x="3692520" y="3219982"/>
            <a:ext cx="652142" cy="502323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37F7B057-3393-E9E3-956D-43ABE7453A38}"/>
              </a:ext>
            </a:extLst>
          </p:cNvPr>
          <p:cNvSpPr/>
          <p:nvPr/>
        </p:nvSpPr>
        <p:spPr>
          <a:xfrm>
            <a:off x="342898" y="3361475"/>
            <a:ext cx="1668780" cy="722054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DNS + RPZ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E5A90B55-AE65-566F-A5B6-79B65CCB28BA}"/>
              </a:ext>
            </a:extLst>
          </p:cNvPr>
          <p:cNvSpPr/>
          <p:nvPr/>
        </p:nvSpPr>
        <p:spPr>
          <a:xfrm>
            <a:off x="5533382" y="3694272"/>
            <a:ext cx="1668780" cy="722054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pDNSSOC</a:t>
            </a:r>
            <a:endParaRPr lang="fr-FR" dirty="0"/>
          </a:p>
        </p:txBody>
      </p:sp>
      <p:cxnSp>
        <p:nvCxnSpPr>
          <p:cNvPr id="23" name="Connecteur en arc 22">
            <a:extLst>
              <a:ext uri="{FF2B5EF4-FFF2-40B4-BE49-F238E27FC236}">
                <a16:creationId xmlns:a16="http://schemas.microsoft.com/office/drawing/2014/main" id="{1A537C7C-9289-322C-E23C-56D0630D0FAE}"/>
              </a:ext>
            </a:extLst>
          </p:cNvPr>
          <p:cNvCxnSpPr>
            <a:cxnSpLocks/>
            <a:stCxn id="9" idx="1"/>
            <a:endCxn id="21" idx="0"/>
          </p:cNvCxnSpPr>
          <p:nvPr/>
        </p:nvCxnSpPr>
        <p:spPr>
          <a:xfrm rot="10800000" flipV="1">
            <a:off x="1177288" y="3011701"/>
            <a:ext cx="1978654" cy="349773"/>
          </a:xfrm>
          <a:prstGeom prst="curvedConnector2">
            <a:avLst/>
          </a:prstGeom>
          <a:ln w="1905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>
            <a:extLst>
              <a:ext uri="{FF2B5EF4-FFF2-40B4-BE49-F238E27FC236}">
                <a16:creationId xmlns:a16="http://schemas.microsoft.com/office/drawing/2014/main" id="{5D96F165-0FBB-D941-943E-F45B95428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946" y="3404560"/>
            <a:ext cx="529574" cy="635489"/>
          </a:xfrm>
          <a:prstGeom prst="rect">
            <a:avLst/>
          </a:prstGeom>
        </p:spPr>
      </p:pic>
      <p:cxnSp>
        <p:nvCxnSpPr>
          <p:cNvPr id="53" name="Connecteur en arc 52">
            <a:extLst>
              <a:ext uri="{FF2B5EF4-FFF2-40B4-BE49-F238E27FC236}">
                <a16:creationId xmlns:a16="http://schemas.microsoft.com/office/drawing/2014/main" id="{03613DA3-4C61-A2E2-B764-B03EE05D542B}"/>
              </a:ext>
            </a:extLst>
          </p:cNvPr>
          <p:cNvCxnSpPr>
            <a:cxnSpLocks/>
            <a:stCxn id="9" idx="2"/>
            <a:endCxn id="22" idx="2"/>
          </p:cNvCxnSpPr>
          <p:nvPr/>
        </p:nvCxnSpPr>
        <p:spPr>
          <a:xfrm rot="16200000" flipH="1">
            <a:off x="4521364" y="3043280"/>
            <a:ext cx="835317" cy="1188720"/>
          </a:xfrm>
          <a:prstGeom prst="curvedConnector2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" name="Ellipse 58">
            <a:extLst>
              <a:ext uri="{FF2B5EF4-FFF2-40B4-BE49-F238E27FC236}">
                <a16:creationId xmlns:a16="http://schemas.microsoft.com/office/drawing/2014/main" id="{D97EEEBA-62DB-9763-9D8A-50A803E7CCC0}"/>
              </a:ext>
            </a:extLst>
          </p:cNvPr>
          <p:cNvSpPr/>
          <p:nvPr/>
        </p:nvSpPr>
        <p:spPr>
          <a:xfrm>
            <a:off x="1269360" y="4383947"/>
            <a:ext cx="1668780" cy="722054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ZNets</a:t>
            </a:r>
            <a:endParaRPr lang="fr-FR" dirty="0"/>
          </a:p>
        </p:txBody>
      </p:sp>
      <p:cxnSp>
        <p:nvCxnSpPr>
          <p:cNvPr id="60" name="Connecteur en arc 59">
            <a:extLst>
              <a:ext uri="{FF2B5EF4-FFF2-40B4-BE49-F238E27FC236}">
                <a16:creationId xmlns:a16="http://schemas.microsoft.com/office/drawing/2014/main" id="{96BBC6A6-A2F6-B27E-8502-B65922A5485A}"/>
              </a:ext>
            </a:extLst>
          </p:cNvPr>
          <p:cNvCxnSpPr>
            <a:cxnSpLocks/>
            <a:stCxn id="9" idx="1"/>
            <a:endCxn id="59" idx="0"/>
          </p:cNvCxnSpPr>
          <p:nvPr/>
        </p:nvCxnSpPr>
        <p:spPr>
          <a:xfrm rot="10800000" flipV="1">
            <a:off x="2103750" y="3011701"/>
            <a:ext cx="1052192" cy="1372245"/>
          </a:xfrm>
          <a:prstGeom prst="curvedConnector2">
            <a:avLst/>
          </a:prstGeom>
          <a:ln w="1905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A24DC5F0-93ED-34E2-6F41-293705BEA5DE}"/>
              </a:ext>
            </a:extLst>
          </p:cNvPr>
          <p:cNvGrpSpPr/>
          <p:nvPr/>
        </p:nvGrpSpPr>
        <p:grpSpPr>
          <a:xfrm>
            <a:off x="7000231" y="2574474"/>
            <a:ext cx="1821180" cy="874454"/>
            <a:chOff x="1958340" y="4957386"/>
            <a:chExt cx="1821180" cy="874454"/>
          </a:xfrm>
          <a:solidFill>
            <a:schemeClr val="accent6"/>
          </a:solidFill>
        </p:grpSpPr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5D9C2D66-A6D8-ED46-99EC-FEB5793D5FC9}"/>
                </a:ext>
              </a:extLst>
            </p:cNvPr>
            <p:cNvSpPr/>
            <p:nvPr/>
          </p:nvSpPr>
          <p:spPr>
            <a:xfrm>
              <a:off x="2110740" y="5109786"/>
              <a:ext cx="1668780" cy="72205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46B987BE-E51D-4CBA-50BE-88AC4EA534AD}"/>
                </a:ext>
              </a:extLst>
            </p:cNvPr>
            <p:cNvSpPr/>
            <p:nvPr/>
          </p:nvSpPr>
          <p:spPr>
            <a:xfrm>
              <a:off x="1958340" y="4957386"/>
              <a:ext cx="1668780" cy="72205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DNS 1</a:t>
              </a:r>
            </a:p>
          </p:txBody>
        </p:sp>
      </p:grpSp>
      <p:cxnSp>
        <p:nvCxnSpPr>
          <p:cNvPr id="68" name="Connecteur en arc 67">
            <a:extLst>
              <a:ext uri="{FF2B5EF4-FFF2-40B4-BE49-F238E27FC236}">
                <a16:creationId xmlns:a16="http://schemas.microsoft.com/office/drawing/2014/main" id="{41EA9A72-FBEB-8816-9E4B-146F624EEA8E}"/>
              </a:ext>
            </a:extLst>
          </p:cNvPr>
          <p:cNvCxnSpPr>
            <a:stCxn id="66" idx="2"/>
            <a:endCxn id="22" idx="0"/>
          </p:cNvCxnSpPr>
          <p:nvPr/>
        </p:nvCxnSpPr>
        <p:spPr>
          <a:xfrm rot="10800000" flipV="1">
            <a:off x="6367773" y="2935500"/>
            <a:ext cx="632459" cy="758771"/>
          </a:xfrm>
          <a:prstGeom prst="curvedConnector2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EF1EE8E3-C6DC-D794-09D7-4EB8A1E36B60}"/>
              </a:ext>
            </a:extLst>
          </p:cNvPr>
          <p:cNvGrpSpPr/>
          <p:nvPr/>
        </p:nvGrpSpPr>
        <p:grpSpPr>
          <a:xfrm>
            <a:off x="7287866" y="4565121"/>
            <a:ext cx="1093509" cy="956578"/>
            <a:chOff x="8669011" y="3770722"/>
            <a:chExt cx="946329" cy="844625"/>
          </a:xfrm>
        </p:grpSpPr>
        <p:sp>
          <p:nvSpPr>
            <p:cNvPr id="71" name="Cylindre 70">
              <a:extLst>
                <a:ext uri="{FF2B5EF4-FFF2-40B4-BE49-F238E27FC236}">
                  <a16:creationId xmlns:a16="http://schemas.microsoft.com/office/drawing/2014/main" id="{477534E0-2591-AC33-5480-6DDEC7AFA4CB}"/>
                </a:ext>
              </a:extLst>
            </p:cNvPr>
            <p:cNvSpPr/>
            <p:nvPr/>
          </p:nvSpPr>
          <p:spPr>
            <a:xfrm>
              <a:off x="8669011" y="4302540"/>
              <a:ext cx="946329" cy="312807"/>
            </a:xfrm>
            <a:prstGeom prst="ca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Cylindre 69">
              <a:extLst>
                <a:ext uri="{FF2B5EF4-FFF2-40B4-BE49-F238E27FC236}">
                  <a16:creationId xmlns:a16="http://schemas.microsoft.com/office/drawing/2014/main" id="{6AB3C5B1-3719-2AD2-98A0-999907B26C6F}"/>
                </a:ext>
              </a:extLst>
            </p:cNvPr>
            <p:cNvSpPr/>
            <p:nvPr/>
          </p:nvSpPr>
          <p:spPr>
            <a:xfrm>
              <a:off x="8669011" y="4036631"/>
              <a:ext cx="946329" cy="312807"/>
            </a:xfrm>
            <a:prstGeom prst="ca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err="1"/>
                <a:t>Opensearch</a:t>
              </a:r>
              <a:endParaRPr lang="fr-FR" sz="1400" dirty="0"/>
            </a:p>
          </p:txBody>
        </p:sp>
        <p:sp>
          <p:nvSpPr>
            <p:cNvPr id="69" name="Cylindre 68">
              <a:extLst>
                <a:ext uri="{FF2B5EF4-FFF2-40B4-BE49-F238E27FC236}">
                  <a16:creationId xmlns:a16="http://schemas.microsoft.com/office/drawing/2014/main" id="{16BBD0F1-3014-7A6D-12DC-4689D2CB936C}"/>
                </a:ext>
              </a:extLst>
            </p:cNvPr>
            <p:cNvSpPr/>
            <p:nvPr/>
          </p:nvSpPr>
          <p:spPr>
            <a:xfrm>
              <a:off x="8669011" y="3770722"/>
              <a:ext cx="946329" cy="312807"/>
            </a:xfrm>
            <a:prstGeom prst="ca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73" name="Connecteur en arc 72">
            <a:extLst>
              <a:ext uri="{FF2B5EF4-FFF2-40B4-BE49-F238E27FC236}">
                <a16:creationId xmlns:a16="http://schemas.microsoft.com/office/drawing/2014/main" id="{8818AD5C-30C5-474C-2336-25CC34638DC6}"/>
              </a:ext>
            </a:extLst>
          </p:cNvPr>
          <p:cNvCxnSpPr>
            <a:cxnSpLocks/>
            <a:stCxn id="22" idx="4"/>
            <a:endCxn id="70" idx="2"/>
          </p:cNvCxnSpPr>
          <p:nvPr/>
        </p:nvCxnSpPr>
        <p:spPr>
          <a:xfrm rot="16200000" flipH="1">
            <a:off x="6514277" y="4269821"/>
            <a:ext cx="627085" cy="920094"/>
          </a:xfrm>
          <a:prstGeom prst="curvedConnector2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7" name="Image 76">
            <a:extLst>
              <a:ext uri="{FF2B5EF4-FFF2-40B4-BE49-F238E27FC236}">
                <a16:creationId xmlns:a16="http://schemas.microsoft.com/office/drawing/2014/main" id="{05A54D19-EAC5-4E0B-AAA4-C0456E545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465" y="3365430"/>
            <a:ext cx="1181786" cy="1181786"/>
          </a:xfrm>
          <a:prstGeom prst="rect">
            <a:avLst/>
          </a:prstGeom>
        </p:spPr>
      </p:pic>
      <p:cxnSp>
        <p:nvCxnSpPr>
          <p:cNvPr id="78" name="Connecteur en arc 77">
            <a:extLst>
              <a:ext uri="{FF2B5EF4-FFF2-40B4-BE49-F238E27FC236}">
                <a16:creationId xmlns:a16="http://schemas.microsoft.com/office/drawing/2014/main" id="{340ABEC0-B6C4-CA72-A592-6D1F30620F31}"/>
              </a:ext>
            </a:extLst>
          </p:cNvPr>
          <p:cNvCxnSpPr>
            <a:cxnSpLocks/>
            <a:stCxn id="70" idx="4"/>
            <a:endCxn id="77" idx="1"/>
          </p:cNvCxnSpPr>
          <p:nvPr/>
        </p:nvCxnSpPr>
        <p:spPr>
          <a:xfrm flipV="1">
            <a:off x="8381375" y="3956323"/>
            <a:ext cx="525090" cy="1087088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2" name="Image 81">
            <a:extLst>
              <a:ext uri="{FF2B5EF4-FFF2-40B4-BE49-F238E27FC236}">
                <a16:creationId xmlns:a16="http://schemas.microsoft.com/office/drawing/2014/main" id="{EE21B7DB-6516-00CD-8135-D81F20E5C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9486" y="5407775"/>
            <a:ext cx="635220" cy="635220"/>
          </a:xfrm>
          <a:prstGeom prst="rect">
            <a:avLst/>
          </a:prstGeom>
        </p:spPr>
      </p:pic>
      <p:cxnSp>
        <p:nvCxnSpPr>
          <p:cNvPr id="84" name="Connecteur en arc 83">
            <a:extLst>
              <a:ext uri="{FF2B5EF4-FFF2-40B4-BE49-F238E27FC236}">
                <a16:creationId xmlns:a16="http://schemas.microsoft.com/office/drawing/2014/main" id="{40646714-BB52-1AAA-33AC-36BA89BBC579}"/>
              </a:ext>
            </a:extLst>
          </p:cNvPr>
          <p:cNvCxnSpPr>
            <a:cxnSpLocks/>
            <a:stCxn id="70" idx="4"/>
            <a:endCxn id="82" idx="1"/>
          </p:cNvCxnSpPr>
          <p:nvPr/>
        </p:nvCxnSpPr>
        <p:spPr>
          <a:xfrm>
            <a:off x="8381375" y="5043411"/>
            <a:ext cx="748111" cy="681974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Connecteur en arc 88">
            <a:extLst>
              <a:ext uri="{FF2B5EF4-FFF2-40B4-BE49-F238E27FC236}">
                <a16:creationId xmlns:a16="http://schemas.microsoft.com/office/drawing/2014/main" id="{A94A9CEE-849F-0777-2631-93F1A56C1592}"/>
              </a:ext>
            </a:extLst>
          </p:cNvPr>
          <p:cNvCxnSpPr>
            <a:cxnSpLocks/>
            <a:stCxn id="59" idx="4"/>
            <a:endCxn id="71" idx="3"/>
          </p:cNvCxnSpPr>
          <p:nvPr/>
        </p:nvCxnSpPr>
        <p:spPr>
          <a:xfrm rot="16200000" flipH="1">
            <a:off x="4761336" y="2448414"/>
            <a:ext cx="415698" cy="5730871"/>
          </a:xfrm>
          <a:prstGeom prst="curvedConnector3">
            <a:avLst>
              <a:gd name="adj1" fmla="val 154992"/>
            </a:avLst>
          </a:prstGeom>
          <a:ln w="1905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 : coins arrondis 99">
            <a:extLst>
              <a:ext uri="{FF2B5EF4-FFF2-40B4-BE49-F238E27FC236}">
                <a16:creationId xmlns:a16="http://schemas.microsoft.com/office/drawing/2014/main" id="{A551C339-5676-4EA4-A3A1-8FAA818498E2}"/>
              </a:ext>
            </a:extLst>
          </p:cNvPr>
          <p:cNvSpPr/>
          <p:nvPr/>
        </p:nvSpPr>
        <p:spPr>
          <a:xfrm>
            <a:off x="8538593" y="5804125"/>
            <a:ext cx="1093509" cy="2828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Zammad</a:t>
            </a:r>
            <a:endParaRPr lang="fr-FR" dirty="0"/>
          </a:p>
        </p:txBody>
      </p:sp>
      <p:sp>
        <p:nvSpPr>
          <p:cNvPr id="104" name="Rectangle : coins arrondis 103">
            <a:extLst>
              <a:ext uri="{FF2B5EF4-FFF2-40B4-BE49-F238E27FC236}">
                <a16:creationId xmlns:a16="http://schemas.microsoft.com/office/drawing/2014/main" id="{610F2C88-8D72-38AE-4B70-0B2159E5634B}"/>
              </a:ext>
            </a:extLst>
          </p:cNvPr>
          <p:cNvSpPr/>
          <p:nvPr/>
        </p:nvSpPr>
        <p:spPr>
          <a:xfrm>
            <a:off x="8671197" y="4129642"/>
            <a:ext cx="1093509" cy="2828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Dashboard</a:t>
            </a:r>
          </a:p>
        </p:txBody>
      </p:sp>
      <p:sp>
        <p:nvSpPr>
          <p:cNvPr id="121" name="Corde 120">
            <a:extLst>
              <a:ext uri="{FF2B5EF4-FFF2-40B4-BE49-F238E27FC236}">
                <a16:creationId xmlns:a16="http://schemas.microsoft.com/office/drawing/2014/main" id="{C3B1F514-D179-4DFD-C2D3-ACD76D5E57C8}"/>
              </a:ext>
            </a:extLst>
          </p:cNvPr>
          <p:cNvSpPr/>
          <p:nvPr/>
        </p:nvSpPr>
        <p:spPr>
          <a:xfrm>
            <a:off x="10382254" y="4745651"/>
            <a:ext cx="851154" cy="805995"/>
          </a:xfrm>
          <a:prstGeom prst="chord">
            <a:avLst>
              <a:gd name="adj1" fmla="val 10590916"/>
              <a:gd name="adj2" fmla="val 28444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dirty="0"/>
              <a:t>CSSI</a:t>
            </a:r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16927305-0940-FCF1-FFA7-84E392CC8767}"/>
              </a:ext>
            </a:extLst>
          </p:cNvPr>
          <p:cNvSpPr/>
          <p:nvPr/>
        </p:nvSpPr>
        <p:spPr>
          <a:xfrm>
            <a:off x="10545286" y="4278071"/>
            <a:ext cx="525090" cy="538290"/>
          </a:xfrm>
          <a:prstGeom prst="ellips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4" name="Connecteur en arc 123">
            <a:extLst>
              <a:ext uri="{FF2B5EF4-FFF2-40B4-BE49-F238E27FC236}">
                <a16:creationId xmlns:a16="http://schemas.microsoft.com/office/drawing/2014/main" id="{1390296D-BE68-248C-6393-623442B510D5}"/>
              </a:ext>
            </a:extLst>
          </p:cNvPr>
          <p:cNvCxnSpPr>
            <a:cxnSpLocks/>
            <a:stCxn id="121" idx="0"/>
            <a:endCxn id="77" idx="2"/>
          </p:cNvCxnSpPr>
          <p:nvPr/>
        </p:nvCxnSpPr>
        <p:spPr>
          <a:xfrm rot="10800000">
            <a:off x="9497359" y="4547217"/>
            <a:ext cx="885773" cy="627295"/>
          </a:xfrm>
          <a:prstGeom prst="curvedConnector2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8" name="Connecteur en arc 127">
            <a:extLst>
              <a:ext uri="{FF2B5EF4-FFF2-40B4-BE49-F238E27FC236}">
                <a16:creationId xmlns:a16="http://schemas.microsoft.com/office/drawing/2014/main" id="{8BD78BA7-438D-A877-6B18-928972F09886}"/>
              </a:ext>
            </a:extLst>
          </p:cNvPr>
          <p:cNvCxnSpPr>
            <a:cxnSpLocks/>
            <a:stCxn id="121" idx="2"/>
            <a:endCxn id="82" idx="3"/>
          </p:cNvCxnSpPr>
          <p:nvPr/>
        </p:nvCxnSpPr>
        <p:spPr>
          <a:xfrm rot="5400000">
            <a:off x="10012969" y="4930896"/>
            <a:ext cx="546226" cy="1042752"/>
          </a:xfrm>
          <a:prstGeom prst="curvedConnector2">
            <a:avLst/>
          </a:prstGeom>
          <a:ln w="1905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3" name="Rectangle : coins arrondis 132">
            <a:extLst>
              <a:ext uri="{FF2B5EF4-FFF2-40B4-BE49-F238E27FC236}">
                <a16:creationId xmlns:a16="http://schemas.microsoft.com/office/drawing/2014/main" id="{C69F5121-24CA-2803-B813-57503332EBF7}"/>
              </a:ext>
            </a:extLst>
          </p:cNvPr>
          <p:cNvSpPr/>
          <p:nvPr/>
        </p:nvSpPr>
        <p:spPr>
          <a:xfrm>
            <a:off x="9764705" y="1840993"/>
            <a:ext cx="1807563" cy="18532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17B3AB0B-3AF5-2B83-6375-934F3A33D276}"/>
              </a:ext>
            </a:extLst>
          </p:cNvPr>
          <p:cNvCxnSpPr>
            <a:cxnSpLocks/>
          </p:cNvCxnSpPr>
          <p:nvPr/>
        </p:nvCxnSpPr>
        <p:spPr>
          <a:xfrm>
            <a:off x="9936310" y="2080604"/>
            <a:ext cx="30388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ZoneTexte 136">
            <a:extLst>
              <a:ext uri="{FF2B5EF4-FFF2-40B4-BE49-F238E27FC236}">
                <a16:creationId xmlns:a16="http://schemas.microsoft.com/office/drawing/2014/main" id="{993CBC5E-E80E-3BC3-9C0A-E93B04B02996}"/>
              </a:ext>
            </a:extLst>
          </p:cNvPr>
          <p:cNvSpPr txBox="1"/>
          <p:nvPr/>
        </p:nvSpPr>
        <p:spPr>
          <a:xfrm>
            <a:off x="10247676" y="1926715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1"/>
                </a:solidFill>
              </a:rPr>
              <a:t>SOC IN2P3</a:t>
            </a:r>
          </a:p>
        </p:txBody>
      </p:sp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365C5D14-3832-EEE3-6AFF-9C8D57E0CF90}"/>
              </a:ext>
            </a:extLst>
          </p:cNvPr>
          <p:cNvCxnSpPr>
            <a:cxnSpLocks/>
          </p:cNvCxnSpPr>
          <p:nvPr/>
        </p:nvCxnSpPr>
        <p:spPr>
          <a:xfrm>
            <a:off x="9956733" y="2597290"/>
            <a:ext cx="303882" cy="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>
            <a:extLst>
              <a:ext uri="{FF2B5EF4-FFF2-40B4-BE49-F238E27FC236}">
                <a16:creationId xmlns:a16="http://schemas.microsoft.com/office/drawing/2014/main" id="{F90AC6D9-8A8C-C99B-FDC1-2356F0F91317}"/>
              </a:ext>
            </a:extLst>
          </p:cNvPr>
          <p:cNvSpPr txBox="1"/>
          <p:nvPr/>
        </p:nvSpPr>
        <p:spPr>
          <a:xfrm>
            <a:off x="10268099" y="2443401"/>
            <a:ext cx="11798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6"/>
                </a:solidFill>
              </a:rPr>
              <a:t>Sources</a:t>
            </a:r>
          </a:p>
          <a:p>
            <a:r>
              <a:rPr lang="fr-FR" sz="1400" dirty="0">
                <a:solidFill>
                  <a:schemeClr val="accent6"/>
                </a:solidFill>
              </a:rPr>
              <a:t>Laboratoires, </a:t>
            </a:r>
          </a:p>
          <a:p>
            <a:r>
              <a:rPr lang="fr-FR" sz="1400" dirty="0">
                <a:solidFill>
                  <a:schemeClr val="accent6"/>
                </a:solidFill>
              </a:rPr>
              <a:t>Communauté</a:t>
            </a:r>
          </a:p>
        </p:txBody>
      </p: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C7BC8BBA-EF39-E027-5A12-AF3108C82101}"/>
              </a:ext>
            </a:extLst>
          </p:cNvPr>
          <p:cNvCxnSpPr>
            <a:cxnSpLocks/>
          </p:cNvCxnSpPr>
          <p:nvPr/>
        </p:nvCxnSpPr>
        <p:spPr>
          <a:xfrm>
            <a:off x="9943794" y="2322425"/>
            <a:ext cx="303882" cy="0"/>
          </a:xfrm>
          <a:prstGeom prst="line">
            <a:avLst/>
          </a:prstGeom>
          <a:ln w="635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ZoneTexte 140">
            <a:extLst>
              <a:ext uri="{FF2B5EF4-FFF2-40B4-BE49-F238E27FC236}">
                <a16:creationId xmlns:a16="http://schemas.microsoft.com/office/drawing/2014/main" id="{69919A04-55DD-5D4D-2D74-6685CCED6E62}"/>
              </a:ext>
            </a:extLst>
          </p:cNvPr>
          <p:cNvSpPr txBox="1"/>
          <p:nvPr/>
        </p:nvSpPr>
        <p:spPr>
          <a:xfrm>
            <a:off x="10255160" y="2168536"/>
            <a:ext cx="831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4"/>
                </a:solidFill>
              </a:rPr>
              <a:t>A l’étude</a:t>
            </a:r>
          </a:p>
        </p:txBody>
      </p:sp>
      <p:cxnSp>
        <p:nvCxnSpPr>
          <p:cNvPr id="142" name="Connecteur droit 141">
            <a:extLst>
              <a:ext uri="{FF2B5EF4-FFF2-40B4-BE49-F238E27FC236}">
                <a16:creationId xmlns:a16="http://schemas.microsoft.com/office/drawing/2014/main" id="{1F26675C-5CCA-1155-0397-4CB5266FCC04}"/>
              </a:ext>
            </a:extLst>
          </p:cNvPr>
          <p:cNvCxnSpPr>
            <a:cxnSpLocks/>
          </p:cNvCxnSpPr>
          <p:nvPr/>
        </p:nvCxnSpPr>
        <p:spPr>
          <a:xfrm>
            <a:off x="9981706" y="3215086"/>
            <a:ext cx="303882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ZoneTexte 142">
            <a:extLst>
              <a:ext uri="{FF2B5EF4-FFF2-40B4-BE49-F238E27FC236}">
                <a16:creationId xmlns:a16="http://schemas.microsoft.com/office/drawing/2014/main" id="{EE5DEEC9-AECD-64F2-E08A-949E9DF4A117}"/>
              </a:ext>
            </a:extLst>
          </p:cNvPr>
          <p:cNvSpPr txBox="1"/>
          <p:nvPr/>
        </p:nvSpPr>
        <p:spPr>
          <a:xfrm>
            <a:off x="10293072" y="3061197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accent2"/>
                </a:solidFill>
              </a:rPr>
              <a:t>Sources</a:t>
            </a:r>
          </a:p>
          <a:p>
            <a:r>
              <a:rPr lang="fr-FR" sz="1400" dirty="0">
                <a:solidFill>
                  <a:schemeClr val="accent2"/>
                </a:solidFill>
              </a:rPr>
              <a:t>publiques</a:t>
            </a:r>
          </a:p>
        </p:txBody>
      </p:sp>
    </p:spTree>
    <p:extLst>
      <p:ext uri="{BB962C8B-B14F-4D97-AF65-F5344CB8AC3E}">
        <p14:creationId xmlns:p14="http://schemas.microsoft.com/office/powerpoint/2010/main" val="3414706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5463EF8-6FA0-FF61-F8AE-8A27886B7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Sensibiliser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88F638-DB16-7124-6499-CEA661186E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Mutualiser les bonnes pratiques, conseils, explications</a:t>
            </a:r>
          </a:p>
          <a:p>
            <a:r>
              <a:rPr lang="fr-FR" dirty="0"/>
              <a:t>Partager des présentations</a:t>
            </a:r>
          </a:p>
          <a:p>
            <a:pPr lvl="1"/>
            <a:r>
              <a:rPr lang="fr-FR" dirty="0"/>
              <a:t>Au nouveau entrant</a:t>
            </a:r>
          </a:p>
          <a:p>
            <a:pPr lvl="1"/>
            <a:r>
              <a:rPr lang="fr-FR" dirty="0"/>
              <a:t>…</a:t>
            </a:r>
          </a:p>
          <a:p>
            <a:r>
              <a:rPr lang="fr-FR" dirty="0"/>
              <a:t>S’assurer que certains concepts de base sont connus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D68D35F5-4558-2E57-3002-D25E31B28A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Un site web (</a:t>
            </a:r>
            <a:r>
              <a:rPr lang="fr-FR" dirty="0">
                <a:hlinkClick r:id="rId2"/>
              </a:rPr>
              <a:t>https://ssi.in2p3.fr/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Avec une page dédié aux conseils &amp; explications (basiques, avancés ou experts)</a:t>
            </a:r>
          </a:p>
          <a:p>
            <a:r>
              <a:rPr lang="fr-FR" dirty="0"/>
              <a:t>Formation aux compétence numérique : </a:t>
            </a:r>
            <a:r>
              <a:rPr lang="fr-FR" dirty="0">
                <a:hlinkClick r:id="rId3"/>
              </a:rPr>
              <a:t>https://pix.fr</a:t>
            </a:r>
            <a:endParaRPr lang="fr-FR" dirty="0"/>
          </a:p>
          <a:p>
            <a:r>
              <a:rPr lang="fr-FR" dirty="0"/>
              <a:t>Campagne de sensibilisation phishing: </a:t>
            </a:r>
            <a:r>
              <a:rPr lang="fr-FR" dirty="0" err="1"/>
              <a:t>goFish</a:t>
            </a:r>
            <a:endParaRPr lang="fr-FR" dirty="0"/>
          </a:p>
          <a:p>
            <a:r>
              <a:rPr lang="fr-FR" dirty="0"/>
              <a:t>Un brevet Internet (soc-</a:t>
            </a:r>
            <a:r>
              <a:rPr lang="fr-FR" dirty="0" err="1"/>
              <a:t>license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Un quizz rapide autour de l’utilisation d’une ressource informatique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C4DD0087-AEF6-07E8-BAA1-48B5FCA06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476-F86E-D34A-B444-FF23F4F06199}" type="datetime1">
              <a:rPr lang="fr-FR" smtClean="0"/>
              <a:t>23/11/2023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2075C9F-F65B-BAEC-6DB5-65EA1B1A4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B951E1C-2F96-58D4-91A9-0C71D3AF1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320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E685F34A-F930-DCCF-1566-F464D1A78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S.O.C License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84222827-7D0D-BE72-3AF2-C36BD799E0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Questionnaire de 10 questions</a:t>
            </a:r>
          </a:p>
          <a:p>
            <a:pPr lvl="1"/>
            <a:r>
              <a:rPr lang="fr-FR" dirty="0"/>
              <a:t>Il faut répondre correctement à 7 questions pour obtenir le brevet</a:t>
            </a:r>
          </a:p>
          <a:p>
            <a:pPr lvl="1"/>
            <a:r>
              <a:rPr lang="fr-FR" dirty="0"/>
              <a:t>Le niveau des questions augmente lorsque 7 bonnes réponses ont été obtenues</a:t>
            </a:r>
          </a:p>
          <a:p>
            <a:pPr lvl="1"/>
            <a:r>
              <a:rPr lang="fr-FR" dirty="0"/>
              <a:t>Le brevet est une signature numérique chiffrée contenant</a:t>
            </a:r>
          </a:p>
          <a:p>
            <a:pPr lvl="2"/>
            <a:r>
              <a:rPr lang="fr-FR" dirty="0"/>
              <a:t>Le prénom et nom de la personne</a:t>
            </a:r>
          </a:p>
          <a:p>
            <a:pPr lvl="2"/>
            <a:r>
              <a:rPr lang="fr-FR" dirty="0"/>
              <a:t>La date de passage du brevet</a:t>
            </a:r>
          </a:p>
          <a:p>
            <a:pPr lvl="2"/>
            <a:r>
              <a:rPr lang="fr-FR" dirty="0"/>
              <a:t>Le niveau obtenu (basique, avancé ou expert)</a:t>
            </a:r>
          </a:p>
          <a:p>
            <a:pPr lvl="1"/>
            <a:r>
              <a:rPr lang="fr-FR" dirty="0"/>
              <a:t>Le serveur ne conserve que la clé de déchiffrement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C20D1A28-90AA-CE02-9D7E-31106C75C7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73AC2E16-416F-6D9C-7935-2FF0850F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D1EE-EF8A-1048-A486-583E9E228E3D}" type="datetime1">
              <a:rPr lang="fr-FR" smtClean="0"/>
              <a:t>23/11/2023</a:t>
            </a:fld>
            <a:endParaRPr lang="fr-FR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21D04FA2-E207-DC3F-FBE0-EE3B2E0E9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27C4CEE2-ADB0-A0C1-B696-A4E39CB8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219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79F2BAB-CADD-FA6D-B979-414ED4537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2CD159E-FB3F-C4B2-FE80-ED622E590A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E0D863B0-647A-197F-395E-17C2CA2D5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3025-AFC6-A748-922C-108D5B7DBFDB}" type="datetime1">
              <a:rPr lang="fr-FR" smtClean="0"/>
              <a:t>23/11/2023</a:t>
            </a:fld>
            <a:endParaRPr lang="fr-FR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34A4E28D-827C-4467-2AA6-DDD8A4B96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ADEF114-5EAC-2880-4BBF-3BEA649E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24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D57A432-466D-A8E2-1EF0-F0D2D33DE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82750"/>
            <a:ext cx="2101701" cy="252204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B3B02BB-169D-300F-9062-DA70454A7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679" y="2855934"/>
            <a:ext cx="2650576" cy="145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21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0FA736-6A50-BCBA-7B03-B6D6101D4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Partager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6B3EEF-30E2-239C-848A-9AC45F464B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Avoir une base de connaissance des menaces communes dans nos communautés</a:t>
            </a:r>
          </a:p>
          <a:p>
            <a:pPr lvl="1"/>
            <a:r>
              <a:rPr lang="fr-FR" dirty="0"/>
              <a:t>Partager avec nos partenaires (CERN, WLCG, …) les différentes attaques et partager nos informations</a:t>
            </a:r>
          </a:p>
          <a:p>
            <a:pPr lvl="1"/>
            <a:r>
              <a:rPr lang="fr-FR" dirty="0"/>
              <a:t>Pouvoir utiliser ces informations pour alimenter nos outils de supervision</a:t>
            </a:r>
          </a:p>
          <a:p>
            <a:pPr lvl="1"/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CADBC1-1BFD-D031-F11B-D0E9E61B7B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MISP</a:t>
            </a:r>
          </a:p>
          <a:p>
            <a:pPr lvl="1"/>
            <a:r>
              <a:rPr lang="fr-FR" dirty="0"/>
              <a:t>Plateforme de partage </a:t>
            </a:r>
            <a:r>
              <a:rPr lang="fr-FR" dirty="0" err="1"/>
              <a:t>d’IoC</a:t>
            </a:r>
            <a:r>
              <a:rPr lang="fr-FR" dirty="0"/>
              <a:t> (indice de compromission)</a:t>
            </a:r>
          </a:p>
          <a:p>
            <a:pPr lvl="2"/>
            <a:r>
              <a:rPr lang="fr-FR" dirty="0"/>
              <a:t>@ IP</a:t>
            </a:r>
          </a:p>
          <a:p>
            <a:pPr lvl="2"/>
            <a:r>
              <a:rPr lang="fr-FR" dirty="0"/>
              <a:t>Nom de domaine</a:t>
            </a:r>
          </a:p>
          <a:p>
            <a:pPr lvl="2"/>
            <a:r>
              <a:rPr lang="fr-FR" dirty="0"/>
              <a:t>Checksum de fichier</a:t>
            </a:r>
          </a:p>
          <a:p>
            <a:pPr lvl="2"/>
            <a:r>
              <a:rPr lang="fr-FR" dirty="0"/>
              <a:t>…</a:t>
            </a:r>
          </a:p>
          <a:p>
            <a:pPr lvl="1"/>
            <a:r>
              <a:rPr lang="fr-FR" dirty="0"/>
              <a:t>Développé par CIRCL </a:t>
            </a:r>
          </a:p>
          <a:p>
            <a:pPr lvl="2"/>
            <a:r>
              <a:rPr lang="fr-FR" dirty="0"/>
              <a:t>L’ANSSI distribue un « flux » MISP</a:t>
            </a:r>
          </a:p>
          <a:p>
            <a:pPr lvl="2"/>
            <a:r>
              <a:rPr lang="fr-FR" dirty="0"/>
              <a:t>Utilisé par le CERN &amp; WLCG</a:t>
            </a:r>
          </a:p>
          <a:p>
            <a:pPr lvl="1"/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B78C01-DFEC-0338-6882-3A3F35AE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A832-155E-A849-B24D-EF858E6B6606}" type="datetime1">
              <a:rPr lang="fr-FR" smtClean="0"/>
              <a:t>23/11/2023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7D47EA-98ED-6EEE-C8F1-9805C780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A9225A-1278-9678-CB4A-7C72C8D06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067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7D905B02-0034-1AE3-669A-D9982DFD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défis du partage: la confiance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CE45E824-826F-2D7D-E26F-67729BA27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Comment être sûr que l’information que je partage ne soit pas rendue publique ?</a:t>
            </a:r>
          </a:p>
          <a:p>
            <a:pPr lvl="1"/>
            <a:r>
              <a:rPr lang="fr-FR" dirty="0"/>
              <a:t>Respect des « transport light </a:t>
            </a:r>
            <a:r>
              <a:rPr lang="fr-FR" dirty="0" err="1"/>
              <a:t>protocol</a:t>
            </a:r>
            <a:r>
              <a:rPr lang="fr-FR" dirty="0"/>
              <a:t> » (</a:t>
            </a:r>
            <a:r>
              <a:rPr lang="fr-FR" dirty="0" err="1"/>
              <a:t>tlp</a:t>
            </a:r>
            <a:r>
              <a:rPr lang="fr-FR" dirty="0"/>
              <a:t>)</a:t>
            </a:r>
          </a:p>
          <a:p>
            <a:r>
              <a:rPr lang="fr-FR" dirty="0"/>
              <a:t>Comment être sûr que l’information que je reçois est fiable ?</a:t>
            </a:r>
          </a:p>
          <a:p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1449BC-A26D-C350-098D-A24813BD2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469B-D2ED-EF4C-B5D8-2B9BD342B106}" type="datetime1">
              <a:rPr lang="fr-FR" smtClean="0"/>
              <a:t>23/11/2023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5A9D81-D892-28C5-6042-63D173FC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014FDB-376C-C6C6-C9C8-2677EA756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19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2CF999DB-C62E-6C5C-B256-28867615B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MISP ?</a:t>
            </a:r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C91C3D68-521F-1527-C192-B107D3BF65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83387" y="1825625"/>
            <a:ext cx="3291226" cy="4351338"/>
          </a:xfrm>
        </p:spPr>
      </p:pic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B75914E4-C9C9-D62B-838A-299A4E0DF5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Contextualiser (Events)</a:t>
            </a:r>
          </a:p>
          <a:p>
            <a:pPr lvl="1"/>
            <a:r>
              <a:rPr lang="fr-FR" dirty="0"/>
              <a:t>Les </a:t>
            </a:r>
            <a:r>
              <a:rPr lang="fr-FR" dirty="0" err="1"/>
              <a:t>RBLs</a:t>
            </a:r>
            <a:r>
              <a:rPr lang="fr-FR" dirty="0"/>
              <a:t>, blacklist, … ne contextualise pas les </a:t>
            </a:r>
            <a:r>
              <a:rPr lang="fr-FR" dirty="0" err="1"/>
              <a:t>IoCs</a:t>
            </a:r>
            <a:r>
              <a:rPr lang="fr-FR" dirty="0"/>
              <a:t>, ils ne font que fournir les listes</a:t>
            </a:r>
          </a:p>
          <a:p>
            <a:r>
              <a:rPr lang="fr-FR" dirty="0"/>
              <a:t>Réactivité</a:t>
            </a:r>
          </a:p>
          <a:p>
            <a:pPr lvl="1"/>
            <a:r>
              <a:rPr lang="fr-FR" dirty="0"/>
              <a:t>Avoir accès aux </a:t>
            </a:r>
            <a:r>
              <a:rPr lang="fr-FR" dirty="0" err="1"/>
              <a:t>IoC</a:t>
            </a:r>
            <a:r>
              <a:rPr lang="fr-FR" dirty="0"/>
              <a:t> non publiques (</a:t>
            </a:r>
            <a:r>
              <a:rPr lang="fr-FR" dirty="0" err="1"/>
              <a:t>tlp</a:t>
            </a:r>
            <a:r>
              <a:rPr lang="fr-FR" dirty="0"/>
              <a:t>: green, </a:t>
            </a:r>
            <a:r>
              <a:rPr lang="fr-FR" dirty="0" err="1"/>
              <a:t>tlp:amber</a:t>
            </a:r>
            <a:r>
              <a:rPr lang="fr-FR" dirty="0"/>
              <a:t>)</a:t>
            </a:r>
          </a:p>
          <a:p>
            <a:r>
              <a:rPr lang="fr-FR" dirty="0"/>
              <a:t>Exporter</a:t>
            </a:r>
          </a:p>
          <a:p>
            <a:pPr lvl="1"/>
            <a:r>
              <a:rPr lang="fr-FR" dirty="0" err="1"/>
              <a:t>Snort</a:t>
            </a:r>
            <a:r>
              <a:rPr lang="fr-FR" dirty="0"/>
              <a:t>, </a:t>
            </a:r>
            <a:r>
              <a:rPr lang="fr-FR" dirty="0" err="1"/>
              <a:t>Suricata</a:t>
            </a:r>
            <a:r>
              <a:rPr lang="fr-FR" dirty="0"/>
              <a:t>, Yara, </a:t>
            </a:r>
            <a:r>
              <a:rPr lang="fr-FR" dirty="0" err="1"/>
              <a:t>Zeek</a:t>
            </a:r>
            <a:endParaRPr lang="fr-FR" dirty="0"/>
          </a:p>
          <a:p>
            <a:pPr lvl="1"/>
            <a:r>
              <a:rPr lang="fr-FR" dirty="0"/>
              <a:t>RPZ</a:t>
            </a:r>
          </a:p>
          <a:p>
            <a:pPr lvl="1"/>
            <a:r>
              <a:rPr lang="fr-FR" dirty="0"/>
              <a:t>STIX[1|2]</a:t>
            </a:r>
          </a:p>
          <a:p>
            <a:pPr lvl="1"/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C9FE37-19EC-8C97-2995-9BD4C736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A0E2-E477-2045-B7AB-0B11F8C032B8}" type="datetime1">
              <a:rPr lang="fr-FR" smtClean="0"/>
              <a:t>23/11/2023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8643B6-A232-43E0-69F0-8BC56236D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2692CB-3133-E40A-7733-6035CE25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29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>
            <a:extLst>
              <a:ext uri="{FF2B5EF4-FFF2-40B4-BE49-F238E27FC236}">
                <a16:creationId xmlns:a16="http://schemas.microsoft.com/office/drawing/2014/main" id="{9271970B-6178-458E-4865-F2B989C7C319}"/>
              </a:ext>
            </a:extLst>
          </p:cNvPr>
          <p:cNvSpPr/>
          <p:nvPr/>
        </p:nvSpPr>
        <p:spPr>
          <a:xfrm>
            <a:off x="793516" y="3997700"/>
            <a:ext cx="2177591" cy="172746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dirty="0"/>
              <a:t>Communauté #1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56A3B4-E95B-A58D-6B48-14EAFAAB6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est organisé MISP 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E2BB01-BC77-451E-40F2-70B95A4565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pPr lvl="1"/>
            <a:r>
              <a:rPr lang="fr-FR" dirty="0">
                <a:solidFill>
                  <a:schemeClr val="accent1"/>
                </a:solidFill>
              </a:rPr>
              <a:t>Organisation</a:t>
            </a:r>
            <a:r>
              <a:rPr lang="fr-FR" dirty="0"/>
              <a:t>: unité de base (laboratoire, service, …)</a:t>
            </a:r>
          </a:p>
          <a:p>
            <a:pPr lvl="1"/>
            <a:r>
              <a:rPr lang="fr-FR" dirty="0">
                <a:solidFill>
                  <a:schemeClr val="accent6"/>
                </a:solidFill>
              </a:rPr>
              <a:t>Communauté</a:t>
            </a:r>
            <a:r>
              <a:rPr lang="fr-FR" dirty="0"/>
              <a:t>: ensemble d’organisations partageant une même infrastructure MISP</a:t>
            </a:r>
          </a:p>
          <a:p>
            <a:pPr lvl="1"/>
            <a:r>
              <a:rPr lang="fr-FR" dirty="0">
                <a:solidFill>
                  <a:schemeClr val="accent2"/>
                </a:solidFill>
              </a:rPr>
              <a:t>Communautés connectées</a:t>
            </a:r>
            <a:r>
              <a:rPr lang="fr-FR" dirty="0"/>
              <a:t>: communautés partageant des </a:t>
            </a:r>
            <a:r>
              <a:rPr lang="fr-FR" dirty="0" err="1"/>
              <a:t>IoCs</a:t>
            </a:r>
            <a:endParaRPr lang="fr-FR" dirty="0"/>
          </a:p>
          <a:p>
            <a:pPr lvl="1"/>
            <a:r>
              <a:rPr lang="fr-FR" dirty="0"/>
              <a:t>Tous: Ensemble des communautés MISP interconnectées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A356AC-E88E-8FDF-CFA5-F76B4B0AD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D935-021B-B54E-92F1-110A66AF0401}" type="datetime1">
              <a:rPr lang="fr-FR" smtClean="0"/>
              <a:t>23/11/2023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81CF23-1EBF-7377-F095-3E8BF6463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B18F5B-AA49-562F-38CD-5B1FD412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6</a:t>
            </a:fld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1DF7D56-6AB1-D262-2C3A-BB99D901BF3C}"/>
              </a:ext>
            </a:extLst>
          </p:cNvPr>
          <p:cNvSpPr/>
          <p:nvPr/>
        </p:nvSpPr>
        <p:spPr>
          <a:xfrm>
            <a:off x="1524094" y="4933310"/>
            <a:ext cx="716437" cy="6598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Org</a:t>
            </a:r>
            <a:r>
              <a:rPr lang="fr-FR" sz="1400" dirty="0"/>
              <a:t>  #3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C39CDA5-5928-3C09-5D5C-FF2C9608EB80}"/>
              </a:ext>
            </a:extLst>
          </p:cNvPr>
          <p:cNvSpPr/>
          <p:nvPr/>
        </p:nvSpPr>
        <p:spPr>
          <a:xfrm>
            <a:off x="1740912" y="4603372"/>
            <a:ext cx="716437" cy="6598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Org</a:t>
            </a:r>
            <a:r>
              <a:rPr lang="fr-FR" sz="1400" dirty="0"/>
              <a:t>  #2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E904267-1825-4CD1-EFD9-ED809C2B44E8}"/>
              </a:ext>
            </a:extLst>
          </p:cNvPr>
          <p:cNvSpPr/>
          <p:nvPr/>
        </p:nvSpPr>
        <p:spPr>
          <a:xfrm>
            <a:off x="1211347" y="4603372"/>
            <a:ext cx="716437" cy="6598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Org</a:t>
            </a:r>
            <a:r>
              <a:rPr lang="fr-FR" sz="1400" dirty="0"/>
              <a:t>  #1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AB60195-41C5-9CE7-DC8A-95A71E73BC6D}"/>
              </a:ext>
            </a:extLst>
          </p:cNvPr>
          <p:cNvSpPr/>
          <p:nvPr/>
        </p:nvSpPr>
        <p:spPr>
          <a:xfrm>
            <a:off x="4038600" y="1841830"/>
            <a:ext cx="1981201" cy="69027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1400" dirty="0"/>
              <a:t>Communauté #3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C8092E5-CD73-A1A1-99AD-59A97EF783B4}"/>
              </a:ext>
            </a:extLst>
          </p:cNvPr>
          <p:cNvSpPr/>
          <p:nvPr/>
        </p:nvSpPr>
        <p:spPr>
          <a:xfrm>
            <a:off x="259330" y="2481810"/>
            <a:ext cx="1981201" cy="69027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1400" dirty="0"/>
              <a:t>Communauté #2</a:t>
            </a:r>
          </a:p>
        </p:txBody>
      </p:sp>
      <p:cxnSp>
        <p:nvCxnSpPr>
          <p:cNvPr id="20" name="Connecteur en arc 19">
            <a:extLst>
              <a:ext uri="{FF2B5EF4-FFF2-40B4-BE49-F238E27FC236}">
                <a16:creationId xmlns:a16="http://schemas.microsoft.com/office/drawing/2014/main" id="{6C708A40-9615-F537-66E6-37E6EF18BFD5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 rot="10800000" flipV="1">
            <a:off x="1249932" y="2186964"/>
            <a:ext cx="2788669" cy="294845"/>
          </a:xfrm>
          <a:prstGeom prst="curvedConnector2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25AEC81F-1417-298E-6272-9A6E40F3CBCF}"/>
              </a:ext>
            </a:extLst>
          </p:cNvPr>
          <p:cNvSpPr txBox="1"/>
          <p:nvPr/>
        </p:nvSpPr>
        <p:spPr>
          <a:xfrm>
            <a:off x="2084325" y="1958590"/>
            <a:ext cx="1250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2"/>
                </a:solidFill>
              </a:rPr>
              <a:t>Communautés</a:t>
            </a:r>
          </a:p>
          <a:p>
            <a:pPr algn="ctr"/>
            <a:r>
              <a:rPr lang="fr-FR" sz="1400" dirty="0">
                <a:solidFill>
                  <a:schemeClr val="accent2"/>
                </a:solidFill>
              </a:rPr>
              <a:t>connectées</a:t>
            </a:r>
          </a:p>
        </p:txBody>
      </p:sp>
      <p:cxnSp>
        <p:nvCxnSpPr>
          <p:cNvPr id="25" name="Connecteur en arc 24">
            <a:extLst>
              <a:ext uri="{FF2B5EF4-FFF2-40B4-BE49-F238E27FC236}">
                <a16:creationId xmlns:a16="http://schemas.microsoft.com/office/drawing/2014/main" id="{52DB1241-7010-5FFB-40DB-AD0E9542DF7F}"/>
              </a:ext>
            </a:extLst>
          </p:cNvPr>
          <p:cNvCxnSpPr>
            <a:cxnSpLocks/>
            <a:stCxn id="16" idx="4"/>
            <a:endCxn id="11" idx="0"/>
          </p:cNvCxnSpPr>
          <p:nvPr/>
        </p:nvCxnSpPr>
        <p:spPr>
          <a:xfrm rot="16200000" flipH="1">
            <a:off x="1153311" y="3268699"/>
            <a:ext cx="825620" cy="632381"/>
          </a:xfrm>
          <a:prstGeom prst="curvedConnector3">
            <a:avLst>
              <a:gd name="adj1" fmla="val 50000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328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>
            <a:extLst>
              <a:ext uri="{FF2B5EF4-FFF2-40B4-BE49-F238E27FC236}">
                <a16:creationId xmlns:a16="http://schemas.microsoft.com/office/drawing/2014/main" id="{4FA77D27-8C22-4C74-37CE-DF055A508255}"/>
              </a:ext>
            </a:extLst>
          </p:cNvPr>
          <p:cNvSpPr/>
          <p:nvPr/>
        </p:nvSpPr>
        <p:spPr>
          <a:xfrm>
            <a:off x="1569564" y="2254627"/>
            <a:ext cx="3600000" cy="3600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dirty="0"/>
              <a:t>Communauté #1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8C2EBD-A965-433D-AD46-34E831A8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Distribution de l’information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02B849-ADCB-5CCC-8EE3-531DEB6E03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Organisation</a:t>
            </a:r>
            <a:endParaRPr lang="fr-FR" dirty="0"/>
          </a:p>
          <a:p>
            <a:pPr lvl="1"/>
            <a:r>
              <a:rPr lang="fr-FR" dirty="0"/>
              <a:t>Seuls les membres de l’organisation peuvent voir l’événement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9F04BF-806E-CE49-BC89-E5BD74A53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7585-A124-B743-9FA8-DAACC0D31CD8}" type="datetime1">
              <a:rPr lang="fr-FR" smtClean="0"/>
              <a:t>23/11/2023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02E823-848B-9807-9A99-0C1507B37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82F4BF-1D52-D07A-1A87-E5314EEE3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7</a:t>
            </a:fld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9875F31-43DF-0362-8CE8-81A1F70A3FA3}"/>
              </a:ext>
            </a:extLst>
          </p:cNvPr>
          <p:cNvSpPr/>
          <p:nvPr/>
        </p:nvSpPr>
        <p:spPr>
          <a:xfrm>
            <a:off x="3878622" y="4054627"/>
            <a:ext cx="716437" cy="6598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Org</a:t>
            </a:r>
            <a:r>
              <a:rPr lang="fr-FR" sz="1400" dirty="0"/>
              <a:t>  #3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7C9A26D-2FF7-29A9-D19F-05D916096C78}"/>
              </a:ext>
            </a:extLst>
          </p:cNvPr>
          <p:cNvSpPr/>
          <p:nvPr/>
        </p:nvSpPr>
        <p:spPr>
          <a:xfrm>
            <a:off x="3005766" y="3099062"/>
            <a:ext cx="716437" cy="6598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Org</a:t>
            </a:r>
            <a:r>
              <a:rPr lang="fr-FR" sz="1400" dirty="0"/>
              <a:t>  #2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279C3BE-9B3D-F7DF-8E67-4906BED355AA}"/>
              </a:ext>
            </a:extLst>
          </p:cNvPr>
          <p:cNvSpPr/>
          <p:nvPr/>
        </p:nvSpPr>
        <p:spPr>
          <a:xfrm>
            <a:off x="2189121" y="4054627"/>
            <a:ext cx="716437" cy="6598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Org</a:t>
            </a:r>
            <a:r>
              <a:rPr lang="fr-FR" sz="1400" dirty="0"/>
              <a:t>  #1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FBB24AD-B376-FB62-66AB-6552D306EB01}"/>
              </a:ext>
            </a:extLst>
          </p:cNvPr>
          <p:cNvCxnSpPr>
            <a:cxnSpLocks/>
            <a:stCxn id="11" idx="7"/>
            <a:endCxn id="10" idx="3"/>
          </p:cNvCxnSpPr>
          <p:nvPr/>
        </p:nvCxnSpPr>
        <p:spPr>
          <a:xfrm flipV="1">
            <a:off x="2800638" y="3662301"/>
            <a:ext cx="310048" cy="48896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A3B5752-F3DE-199F-F15F-4716F31FA14A}"/>
              </a:ext>
            </a:extLst>
          </p:cNvPr>
          <p:cNvCxnSpPr>
            <a:cxnSpLocks/>
            <a:stCxn id="11" idx="6"/>
            <a:endCxn id="9" idx="2"/>
          </p:cNvCxnSpPr>
          <p:nvPr/>
        </p:nvCxnSpPr>
        <p:spPr>
          <a:xfrm>
            <a:off x="2905558" y="4384565"/>
            <a:ext cx="97306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ultiplication 20">
            <a:extLst>
              <a:ext uri="{FF2B5EF4-FFF2-40B4-BE49-F238E27FC236}">
                <a16:creationId xmlns:a16="http://schemas.microsoft.com/office/drawing/2014/main" id="{18F6EB6F-A9B8-42E0-63DA-6A37C6572C19}"/>
              </a:ext>
            </a:extLst>
          </p:cNvPr>
          <p:cNvSpPr/>
          <p:nvPr/>
        </p:nvSpPr>
        <p:spPr>
          <a:xfrm>
            <a:off x="2783288" y="3787496"/>
            <a:ext cx="318848" cy="30581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Multiplication 21">
            <a:extLst>
              <a:ext uri="{FF2B5EF4-FFF2-40B4-BE49-F238E27FC236}">
                <a16:creationId xmlns:a16="http://schemas.microsoft.com/office/drawing/2014/main" id="{D5672C90-7960-9F1C-5CC2-F490EB86F260}"/>
              </a:ext>
            </a:extLst>
          </p:cNvPr>
          <p:cNvSpPr/>
          <p:nvPr/>
        </p:nvSpPr>
        <p:spPr>
          <a:xfrm>
            <a:off x="3224845" y="4231234"/>
            <a:ext cx="318848" cy="30581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373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>
            <a:extLst>
              <a:ext uri="{FF2B5EF4-FFF2-40B4-BE49-F238E27FC236}">
                <a16:creationId xmlns:a16="http://schemas.microsoft.com/office/drawing/2014/main" id="{4FA77D27-8C22-4C74-37CE-DF055A508255}"/>
              </a:ext>
            </a:extLst>
          </p:cNvPr>
          <p:cNvSpPr/>
          <p:nvPr/>
        </p:nvSpPr>
        <p:spPr>
          <a:xfrm>
            <a:off x="1569564" y="2254627"/>
            <a:ext cx="3600000" cy="3600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dirty="0"/>
              <a:t>Communauté #1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E8C2EBD-A965-433D-AD46-34E831A8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Distribution de l’information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02B849-ADCB-5CCC-8EE3-531DEB6E03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>
                <a:solidFill>
                  <a:schemeClr val="accent1"/>
                </a:solidFill>
              </a:rPr>
              <a:t>Organisation</a:t>
            </a:r>
            <a:endParaRPr lang="fr-FR" dirty="0"/>
          </a:p>
          <a:p>
            <a:pPr lvl="1"/>
            <a:r>
              <a:rPr lang="fr-FR" dirty="0"/>
              <a:t>Seuls les membres de l’organisation peuvent voir l’événement</a:t>
            </a:r>
          </a:p>
          <a:p>
            <a:r>
              <a:rPr lang="fr-FR" dirty="0">
                <a:solidFill>
                  <a:schemeClr val="accent6"/>
                </a:solidFill>
              </a:rPr>
              <a:t>Communauté</a:t>
            </a:r>
          </a:p>
          <a:p>
            <a:pPr lvl="1"/>
            <a:r>
              <a:rPr lang="fr-FR" dirty="0"/>
              <a:t>L’ensemble des organisations de la communauté peut voir l’événement</a:t>
            </a:r>
          </a:p>
          <a:p>
            <a:pPr lvl="1"/>
            <a:r>
              <a:rPr lang="fr-FR" dirty="0"/>
              <a:t>L’information n’est pas distribuée aux communautés connectées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9F04BF-806E-CE49-BC89-E5BD74A53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9DE96-BCAE-9640-98B9-243737CE2EB4}" type="datetime1">
              <a:rPr lang="fr-FR" smtClean="0"/>
              <a:t>23/11/2023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02E823-848B-9807-9A99-0C1507B37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82F4BF-1D52-D07A-1A87-E5314EEE3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8</a:t>
            </a:fld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9875F31-43DF-0362-8CE8-81A1F70A3FA3}"/>
              </a:ext>
            </a:extLst>
          </p:cNvPr>
          <p:cNvSpPr/>
          <p:nvPr/>
        </p:nvSpPr>
        <p:spPr>
          <a:xfrm>
            <a:off x="3878622" y="4054627"/>
            <a:ext cx="716437" cy="6598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Org</a:t>
            </a:r>
            <a:r>
              <a:rPr lang="fr-FR" sz="1400" dirty="0"/>
              <a:t>  #3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7C9A26D-2FF7-29A9-D19F-05D916096C78}"/>
              </a:ext>
            </a:extLst>
          </p:cNvPr>
          <p:cNvSpPr/>
          <p:nvPr/>
        </p:nvSpPr>
        <p:spPr>
          <a:xfrm>
            <a:off x="3005766" y="3099062"/>
            <a:ext cx="716437" cy="6598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Org</a:t>
            </a:r>
            <a:r>
              <a:rPr lang="fr-FR" sz="1400" dirty="0"/>
              <a:t>  #2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279C3BE-9B3D-F7DF-8E67-4906BED355AA}"/>
              </a:ext>
            </a:extLst>
          </p:cNvPr>
          <p:cNvSpPr/>
          <p:nvPr/>
        </p:nvSpPr>
        <p:spPr>
          <a:xfrm>
            <a:off x="2189121" y="4054627"/>
            <a:ext cx="716437" cy="6598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Org</a:t>
            </a:r>
            <a:r>
              <a:rPr lang="fr-FR" sz="1400" dirty="0"/>
              <a:t>  #1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FBB24AD-B376-FB62-66AB-6552D306EB01}"/>
              </a:ext>
            </a:extLst>
          </p:cNvPr>
          <p:cNvCxnSpPr>
            <a:cxnSpLocks/>
            <a:endCxn id="10" idx="3"/>
          </p:cNvCxnSpPr>
          <p:nvPr/>
        </p:nvCxnSpPr>
        <p:spPr>
          <a:xfrm flipV="1">
            <a:off x="2780907" y="3662301"/>
            <a:ext cx="329779" cy="42857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A3B5752-F3DE-199F-F15F-4716F31FA14A}"/>
              </a:ext>
            </a:extLst>
          </p:cNvPr>
          <p:cNvCxnSpPr>
            <a:cxnSpLocks/>
            <a:stCxn id="11" idx="6"/>
            <a:endCxn id="9" idx="2"/>
          </p:cNvCxnSpPr>
          <p:nvPr/>
        </p:nvCxnSpPr>
        <p:spPr>
          <a:xfrm>
            <a:off x="2905558" y="4384565"/>
            <a:ext cx="97306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1851B61-407D-A1F8-D942-50884DFF9194}"/>
              </a:ext>
            </a:extLst>
          </p:cNvPr>
          <p:cNvCxnSpPr>
            <a:cxnSpLocks/>
            <a:stCxn id="12" idx="7"/>
          </p:cNvCxnSpPr>
          <p:nvPr/>
        </p:nvCxnSpPr>
        <p:spPr>
          <a:xfrm flipV="1">
            <a:off x="4642356" y="2200575"/>
            <a:ext cx="1126848" cy="58126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ultiplication 14">
            <a:extLst>
              <a:ext uri="{FF2B5EF4-FFF2-40B4-BE49-F238E27FC236}">
                <a16:creationId xmlns:a16="http://schemas.microsoft.com/office/drawing/2014/main" id="{71BB65C6-680B-F848-2450-CEB01FA58FCE}"/>
              </a:ext>
            </a:extLst>
          </p:cNvPr>
          <p:cNvSpPr/>
          <p:nvPr/>
        </p:nvSpPr>
        <p:spPr>
          <a:xfrm>
            <a:off x="5046356" y="2338298"/>
            <a:ext cx="318848" cy="30581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440F0E4B-100E-D4E2-DED5-EB267089163C}"/>
              </a:ext>
            </a:extLst>
          </p:cNvPr>
          <p:cNvCxnSpPr>
            <a:cxnSpLocks/>
            <a:stCxn id="12" idx="5"/>
          </p:cNvCxnSpPr>
          <p:nvPr/>
        </p:nvCxnSpPr>
        <p:spPr>
          <a:xfrm>
            <a:off x="4642356" y="5327419"/>
            <a:ext cx="1051434" cy="71475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ultiplication 24">
            <a:extLst>
              <a:ext uri="{FF2B5EF4-FFF2-40B4-BE49-F238E27FC236}">
                <a16:creationId xmlns:a16="http://schemas.microsoft.com/office/drawing/2014/main" id="{C027F70F-CD36-FECD-2829-D79F8ABA560F}"/>
              </a:ext>
            </a:extLst>
          </p:cNvPr>
          <p:cNvSpPr/>
          <p:nvPr/>
        </p:nvSpPr>
        <p:spPr>
          <a:xfrm>
            <a:off x="5010001" y="5489682"/>
            <a:ext cx="318848" cy="30581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F66B8CF5-72EA-4B9D-B2BE-0BC995042026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706822" y="4054627"/>
            <a:ext cx="86274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ultiplication 28">
            <a:extLst>
              <a:ext uri="{FF2B5EF4-FFF2-40B4-BE49-F238E27FC236}">
                <a16:creationId xmlns:a16="http://schemas.microsoft.com/office/drawing/2014/main" id="{B2DA59C9-E9D6-73F4-00BF-D211371ECCEC}"/>
              </a:ext>
            </a:extLst>
          </p:cNvPr>
          <p:cNvSpPr/>
          <p:nvPr/>
        </p:nvSpPr>
        <p:spPr>
          <a:xfrm>
            <a:off x="990207" y="3874694"/>
            <a:ext cx="318848" cy="30581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4" name="Graphique 33" descr="Coche avec un remplissage uni">
            <a:extLst>
              <a:ext uri="{FF2B5EF4-FFF2-40B4-BE49-F238E27FC236}">
                <a16:creationId xmlns:a16="http://schemas.microsoft.com/office/drawing/2014/main" id="{EA485BAC-427B-65FB-35D6-E9A89D9BF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4884" y="3650080"/>
            <a:ext cx="393972" cy="512494"/>
          </a:xfrm>
          <a:prstGeom prst="rect">
            <a:avLst/>
          </a:prstGeom>
        </p:spPr>
      </p:pic>
      <p:pic>
        <p:nvPicPr>
          <p:cNvPr id="36" name="Graphique 35" descr="Coche avec un remplissage uni">
            <a:extLst>
              <a:ext uri="{FF2B5EF4-FFF2-40B4-BE49-F238E27FC236}">
                <a16:creationId xmlns:a16="http://schemas.microsoft.com/office/drawing/2014/main" id="{C6DB9476-6BC4-AAD5-4211-81A07197D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66998" y="4090879"/>
            <a:ext cx="393972" cy="51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4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8C2EBD-A965-433D-AD46-34E831A8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Distribution de l’information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02B849-ADCB-5CCC-8EE3-531DEB6E03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>
                <a:solidFill>
                  <a:schemeClr val="accent1"/>
                </a:solidFill>
              </a:rPr>
              <a:t>Organisation</a:t>
            </a:r>
            <a:endParaRPr lang="fr-FR" dirty="0"/>
          </a:p>
          <a:p>
            <a:pPr lvl="1"/>
            <a:r>
              <a:rPr lang="fr-FR" dirty="0"/>
              <a:t>Seuls les membres de l’organisation peuvent voir l’événement</a:t>
            </a:r>
          </a:p>
          <a:p>
            <a:r>
              <a:rPr lang="fr-FR" dirty="0">
                <a:solidFill>
                  <a:schemeClr val="accent6"/>
                </a:solidFill>
              </a:rPr>
              <a:t>Communauté</a:t>
            </a:r>
          </a:p>
          <a:p>
            <a:pPr lvl="1"/>
            <a:r>
              <a:rPr lang="fr-FR" dirty="0"/>
              <a:t>L’ensemble des organisations de la communauté peut voir l’événement</a:t>
            </a:r>
          </a:p>
          <a:p>
            <a:pPr lvl="1"/>
            <a:r>
              <a:rPr lang="fr-FR" dirty="0"/>
              <a:t>L’information n’est pas distribuée aux communautés connectées</a:t>
            </a:r>
          </a:p>
          <a:p>
            <a:r>
              <a:rPr lang="fr-FR" dirty="0">
                <a:solidFill>
                  <a:schemeClr val="accent2"/>
                </a:solidFill>
              </a:rPr>
              <a:t>Communauté connectée</a:t>
            </a:r>
          </a:p>
          <a:p>
            <a:pPr lvl="1"/>
            <a:r>
              <a:rPr lang="fr-FR" dirty="0"/>
              <a:t>Seules les communautés directement connectées à notre communauté peuvent voir l’événement, il ne sera pas distribué au delà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9F04BF-806E-CE49-BC89-E5BD74A53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A675-820E-C843-86D5-498BD2989569}" type="datetime1">
              <a:rPr lang="fr-FR" smtClean="0"/>
              <a:t>23/11/2023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02E823-848B-9807-9A99-0C1507B37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https://ssi.in2p3.fr/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82F4BF-1D52-D07A-1A87-E5314EEE3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5D1A-7776-3E4F-A515-7DE7212239C8}" type="slidenum">
              <a:rPr lang="fr-FR" smtClean="0"/>
              <a:t>9</a:t>
            </a:fld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80E7031-D090-1E52-92BF-82C34B90D143}"/>
              </a:ext>
            </a:extLst>
          </p:cNvPr>
          <p:cNvSpPr/>
          <p:nvPr/>
        </p:nvSpPr>
        <p:spPr>
          <a:xfrm>
            <a:off x="793516" y="3997700"/>
            <a:ext cx="2177591" cy="172746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FR" sz="1400" dirty="0"/>
              <a:t>Communauté #1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122D3FA-7DA4-957A-4E25-6DB5934668BE}"/>
              </a:ext>
            </a:extLst>
          </p:cNvPr>
          <p:cNvSpPr/>
          <p:nvPr/>
        </p:nvSpPr>
        <p:spPr>
          <a:xfrm>
            <a:off x="1524094" y="4933310"/>
            <a:ext cx="716437" cy="6598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Org</a:t>
            </a:r>
            <a:r>
              <a:rPr lang="fr-FR" sz="1400" dirty="0"/>
              <a:t>  #3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C895C51-5BC5-EED8-A1E4-239849F3407F}"/>
              </a:ext>
            </a:extLst>
          </p:cNvPr>
          <p:cNvSpPr/>
          <p:nvPr/>
        </p:nvSpPr>
        <p:spPr>
          <a:xfrm>
            <a:off x="1740912" y="4603372"/>
            <a:ext cx="716437" cy="6598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Org</a:t>
            </a:r>
            <a:r>
              <a:rPr lang="fr-FR" sz="1400" dirty="0"/>
              <a:t>  #2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D045D91-70CD-1E32-658A-9AE5D9702540}"/>
              </a:ext>
            </a:extLst>
          </p:cNvPr>
          <p:cNvSpPr/>
          <p:nvPr/>
        </p:nvSpPr>
        <p:spPr>
          <a:xfrm>
            <a:off x="1211347" y="4603372"/>
            <a:ext cx="716437" cy="6598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Org</a:t>
            </a:r>
            <a:r>
              <a:rPr lang="fr-FR" sz="1400" dirty="0"/>
              <a:t>  #1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CE56D13-8D0C-3E9B-46C8-DFA3FFC9A2AA}"/>
              </a:ext>
            </a:extLst>
          </p:cNvPr>
          <p:cNvSpPr/>
          <p:nvPr/>
        </p:nvSpPr>
        <p:spPr>
          <a:xfrm>
            <a:off x="4038600" y="1841830"/>
            <a:ext cx="1981201" cy="69027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1400" dirty="0"/>
              <a:t>Communauté #3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6D51105-81B4-D3D8-D1D7-A090DDD4905E}"/>
              </a:ext>
            </a:extLst>
          </p:cNvPr>
          <p:cNvSpPr/>
          <p:nvPr/>
        </p:nvSpPr>
        <p:spPr>
          <a:xfrm>
            <a:off x="259330" y="2481810"/>
            <a:ext cx="1981201" cy="69027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fr-FR" sz="1400" dirty="0"/>
              <a:t>Communauté #2</a:t>
            </a:r>
          </a:p>
        </p:txBody>
      </p:sp>
      <p:cxnSp>
        <p:nvCxnSpPr>
          <p:cNvPr id="21" name="Connecteur en arc 20">
            <a:extLst>
              <a:ext uri="{FF2B5EF4-FFF2-40B4-BE49-F238E27FC236}">
                <a16:creationId xmlns:a16="http://schemas.microsoft.com/office/drawing/2014/main" id="{DD6C2242-6F6B-CF2D-7F04-959FC9BB21BA}"/>
              </a:ext>
            </a:extLst>
          </p:cNvPr>
          <p:cNvCxnSpPr>
            <a:stCxn id="19" idx="2"/>
            <a:endCxn id="20" idx="0"/>
          </p:cNvCxnSpPr>
          <p:nvPr/>
        </p:nvCxnSpPr>
        <p:spPr>
          <a:xfrm rot="10800000" flipV="1">
            <a:off x="1249932" y="2186964"/>
            <a:ext cx="2788669" cy="294845"/>
          </a:xfrm>
          <a:prstGeom prst="curvedConnector2">
            <a:avLst/>
          </a:prstGeom>
          <a:ln w="38100">
            <a:head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48FF6998-31EE-8E1A-E002-D425929D36E3}"/>
              </a:ext>
            </a:extLst>
          </p:cNvPr>
          <p:cNvSpPr txBox="1"/>
          <p:nvPr/>
        </p:nvSpPr>
        <p:spPr>
          <a:xfrm>
            <a:off x="2084325" y="1958590"/>
            <a:ext cx="1250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2"/>
                </a:solidFill>
              </a:rPr>
              <a:t>Communautés</a:t>
            </a:r>
          </a:p>
          <a:p>
            <a:pPr algn="ctr"/>
            <a:r>
              <a:rPr lang="fr-FR" sz="1400" dirty="0">
                <a:solidFill>
                  <a:schemeClr val="accent2"/>
                </a:solidFill>
              </a:rPr>
              <a:t>connectées</a:t>
            </a:r>
          </a:p>
        </p:txBody>
      </p:sp>
      <p:cxnSp>
        <p:nvCxnSpPr>
          <p:cNvPr id="23" name="Connecteur en arc 22">
            <a:extLst>
              <a:ext uri="{FF2B5EF4-FFF2-40B4-BE49-F238E27FC236}">
                <a16:creationId xmlns:a16="http://schemas.microsoft.com/office/drawing/2014/main" id="{CEC49D82-A529-D544-2834-13104A172E2E}"/>
              </a:ext>
            </a:extLst>
          </p:cNvPr>
          <p:cNvCxnSpPr>
            <a:cxnSpLocks/>
            <a:stCxn id="20" idx="4"/>
            <a:endCxn id="3" idx="0"/>
          </p:cNvCxnSpPr>
          <p:nvPr/>
        </p:nvCxnSpPr>
        <p:spPr>
          <a:xfrm rot="16200000" flipH="1">
            <a:off x="1153311" y="3268699"/>
            <a:ext cx="825620" cy="632381"/>
          </a:xfrm>
          <a:prstGeom prst="curvedConnector3">
            <a:avLst>
              <a:gd name="adj1" fmla="val 50000"/>
            </a:avLst>
          </a:prstGeom>
          <a:ln w="38100">
            <a:head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6" name="Graphique 25" descr="Coche avec un remplissage uni">
            <a:extLst>
              <a:ext uri="{FF2B5EF4-FFF2-40B4-BE49-F238E27FC236}">
                <a16:creationId xmlns:a16="http://schemas.microsoft.com/office/drawing/2014/main" id="{57146B02-FE6F-54DE-CBF4-A57C69A6D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1376" y="4605184"/>
            <a:ext cx="393972" cy="512494"/>
          </a:xfrm>
          <a:prstGeom prst="rect">
            <a:avLst/>
          </a:prstGeom>
        </p:spPr>
      </p:pic>
      <p:pic>
        <p:nvPicPr>
          <p:cNvPr id="27" name="Graphique 26" descr="Coche avec un remplissage uni">
            <a:extLst>
              <a:ext uri="{FF2B5EF4-FFF2-40B4-BE49-F238E27FC236}">
                <a16:creationId xmlns:a16="http://schemas.microsoft.com/office/drawing/2014/main" id="{23027DE8-A537-979D-4ED3-EB7BEDBD2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9135" y="3294947"/>
            <a:ext cx="393972" cy="512494"/>
          </a:xfrm>
          <a:prstGeom prst="rect">
            <a:avLst/>
          </a:prstGeom>
        </p:spPr>
      </p:pic>
      <p:sp>
        <p:nvSpPr>
          <p:cNvPr id="30" name="Multiplication 29">
            <a:extLst>
              <a:ext uri="{FF2B5EF4-FFF2-40B4-BE49-F238E27FC236}">
                <a16:creationId xmlns:a16="http://schemas.microsoft.com/office/drawing/2014/main" id="{DADEACF3-1713-159B-CCD3-6562FBA47515}"/>
              </a:ext>
            </a:extLst>
          </p:cNvPr>
          <p:cNvSpPr/>
          <p:nvPr/>
        </p:nvSpPr>
        <p:spPr>
          <a:xfrm>
            <a:off x="2644266" y="2067293"/>
            <a:ext cx="318848" cy="30581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9705506"/>
      </p:ext>
    </p:extLst>
  </p:cSld>
  <p:clrMapOvr>
    <a:masterClrMapping/>
  </p:clrMapOvr>
</p:sld>
</file>

<file path=ppt/theme/theme1.xml><?xml version="1.0" encoding="utf-8"?>
<a:theme xmlns:a="http://schemas.openxmlformats.org/drawingml/2006/main" name="CERT-IN2P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RT-IN2P3" id="{B85BE623-47A4-A24B-A4CC-7B194AA30FBC}" vid="{83294009-C9B4-0F46-AC95-3FA3740EB84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CERT-IN2P3</Template>
  <TotalTime>19040</TotalTime>
  <Words>1363</Words>
  <Application>Microsoft Macintosh PowerPoint</Application>
  <PresentationFormat>Grand écran</PresentationFormat>
  <Paragraphs>298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CERT-IN2P3</vt:lpstr>
      <vt:lpstr>Nouveaux services pour la SSI IN2P3</vt:lpstr>
      <vt:lpstr>Restructurer l’infrastructure SSI autour de 5 idées</vt:lpstr>
      <vt:lpstr>Partager</vt:lpstr>
      <vt:lpstr>Les défis du partage: la confiance</vt:lpstr>
      <vt:lpstr>Pourquoi MISP ?</vt:lpstr>
      <vt:lpstr>Comment est organisé MISP ?</vt:lpstr>
      <vt:lpstr>Distribution de l’information</vt:lpstr>
      <vt:lpstr>Distribution de l’information</vt:lpstr>
      <vt:lpstr>Distribution de l’information</vt:lpstr>
      <vt:lpstr>Distribution de l’information</vt:lpstr>
      <vt:lpstr>MISP</vt:lpstr>
      <vt:lpstr>Surveiller</vt:lpstr>
      <vt:lpstr>Pourquoi pDNSSOC ?</vt:lpstr>
      <vt:lpstr>C’est quoi le passive DNS ?</vt:lpstr>
      <vt:lpstr>pDNSSOC</vt:lpstr>
      <vt:lpstr>Consolider</vt:lpstr>
      <vt:lpstr>Pourquoi consolider ?</vt:lpstr>
      <vt:lpstr>Consolider</vt:lpstr>
      <vt:lpstr>Alerter</vt:lpstr>
      <vt:lpstr>Pourquoi Zammad ?</vt:lpstr>
      <vt:lpstr>Le workflow complet</vt:lpstr>
      <vt:lpstr>Sensibiliser</vt:lpstr>
      <vt:lpstr>S.O.C License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Nouveaux services pour la SSI IN2P3</dc:title>
  <dc:creator>Guillaume Philippon</dc:creator>
  <cp:lastModifiedBy>Guillaume Philippon</cp:lastModifiedBy>
  <cp:revision>35</cp:revision>
  <dcterms:created xsi:type="dcterms:W3CDTF">2023-08-22T10:39:47Z</dcterms:created>
  <dcterms:modified xsi:type="dcterms:W3CDTF">2023-11-23T09:55:39Z</dcterms:modified>
</cp:coreProperties>
</file>