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4A"/>
    <a:srgbClr val="005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1"/>
    <p:restoredTop sz="94762"/>
  </p:normalViewPr>
  <p:slideViewPr>
    <p:cSldViewPr snapToGrid="0">
      <p:cViewPr varScale="1">
        <p:scale>
          <a:sx n="121" d="100"/>
          <a:sy n="121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F98A3-1D6F-3245-978A-B9DF05AA8A61}" type="datetimeFigureOut">
              <a:rPr lang="fr-FR" smtClean="0"/>
              <a:t>15/08/2023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DBB6A-4FA7-E841-9D9A-912CA01F76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570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905D59-F1B9-C266-1800-DAEC72D27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BFB504-EFF2-1C7E-92ED-3DF1553C9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0938D4-81C4-9579-4EAA-30E5E2D35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748-B815-3940-BAF9-C56D95244873}" type="datetime1">
              <a:rPr lang="fr-FR" smtClean="0"/>
              <a:t>15/08/2023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458C14-AB7E-BCD5-27CB-652081CBD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https://ssi.in2p3.fr/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E2531E-FA8C-D3B1-2C6D-749CA3C8B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ADB3-50A5-AE42-BBA5-DC412924B0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95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862C2A-5B11-39D1-2905-BF998A0FC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7BAB1CA-CEA1-D3C1-DE7B-2941630B8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555ED5-782B-AE63-53E6-532E1A20B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738A-7DA4-AF47-B8D8-FF9972868290}" type="datetime1">
              <a:rPr lang="fr-FR" smtClean="0"/>
              <a:t>15/08/2023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3C0478-572C-2668-D8F2-998D5F84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BB4B64-3E00-5222-494C-B278E9E27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ADB3-50A5-AE42-BBA5-DC412924B07F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3BC1CE20-11A0-8E65-AF30-2F9E647D21D7}"/>
              </a:ext>
            </a:extLst>
          </p:cNvPr>
          <p:cNvCxnSpPr>
            <a:cxnSpLocks/>
          </p:cNvCxnSpPr>
          <p:nvPr userDrawn="1"/>
        </p:nvCxnSpPr>
        <p:spPr>
          <a:xfrm>
            <a:off x="695325" y="1756682"/>
            <a:ext cx="1080135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26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951C424-5EEF-4155-C1AC-898A10AD0B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3FFFC5-87C6-8F53-40FA-6E2E4DF0A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8D1134-95C0-30DE-3B0C-B01CCF2FD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4AC7-46FC-3B47-A787-4BA9A1AEC65D}" type="datetime1">
              <a:rPr lang="fr-FR" smtClean="0"/>
              <a:t>15/08/2023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D47CB2-54D0-C8BA-6BFD-484DD3FCF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968224-0C1A-21E4-66EF-12693153A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ADB3-50A5-AE42-BBA5-DC412924B0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49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F8E7B5-4D92-B9E5-50B8-9B39CAFAE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559351-1662-D18D-DC4A-9F815212E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8D06EC-BEDD-A07F-7E32-0E9A1F70F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25B1-4889-5D4D-B17F-9CEED9630DE2}" type="datetime1">
              <a:rPr lang="fr-FR" smtClean="0"/>
              <a:t>15/08/2023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4A6862-9953-9C82-9705-8436CF4B5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EB77A4-18B8-2EC1-4041-8B7632232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ADB3-50A5-AE42-BBA5-DC412924B07F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ACE9F585-28FB-B4A6-9B61-1BDD20AC19A6}"/>
              </a:ext>
            </a:extLst>
          </p:cNvPr>
          <p:cNvCxnSpPr>
            <a:cxnSpLocks/>
          </p:cNvCxnSpPr>
          <p:nvPr userDrawn="1"/>
        </p:nvCxnSpPr>
        <p:spPr>
          <a:xfrm>
            <a:off x="695325" y="1756682"/>
            <a:ext cx="1080135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47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B26A7B-1575-C6C8-C2F0-B36AAE550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BAD18C-2EB3-383D-2898-5E561B193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EAE65F-662E-367D-B404-0FD47FBED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2A69-F520-5B47-AD1D-C57244B8E528}" type="datetime1">
              <a:rPr lang="fr-FR" smtClean="0"/>
              <a:t>15/08/2023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E47E4C-874D-602C-C76C-56CD88668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E86EE7-9FF1-29E8-0F4D-FBE91598D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ADB3-50A5-AE42-BBA5-DC412924B0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59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68996-CDE3-1C02-B0E9-11610FCC3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5A4E0E-7F7D-800B-BA3D-743D906C25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93BEA3-ACCC-EEBE-CCBD-623276C47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1F1243-B594-697E-3C9A-DBF7A22DA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CFFC-B898-9344-A8C5-8CE6E25C2335}" type="datetime1">
              <a:rPr lang="fr-FR" smtClean="0"/>
              <a:t>15/08/2023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8534C2-84B9-10BE-FACD-D9875302A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A7AB25-6E9C-0E0F-CF67-760CD4FA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ADB3-50A5-AE42-BBA5-DC412924B07F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C9410208-7590-A266-7BDE-F31FB71E296C}"/>
              </a:ext>
            </a:extLst>
          </p:cNvPr>
          <p:cNvCxnSpPr>
            <a:cxnSpLocks/>
          </p:cNvCxnSpPr>
          <p:nvPr userDrawn="1"/>
        </p:nvCxnSpPr>
        <p:spPr>
          <a:xfrm>
            <a:off x="695325" y="1756682"/>
            <a:ext cx="1080135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78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168526-FDD2-EE76-5BFB-899440E09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E6E7CA-1506-7757-EBA7-F0F40636D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33963FC-8F40-7783-AA40-DC943AAA6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A0A074E-82F5-E003-A0E9-F7D23281D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2031E44-370A-2B9A-11CB-1B361E5FA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CBB0858-B6C6-9DEE-3029-0A9B3A4DE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C43F-CB67-6541-ACCA-9F621514D8A9}" type="datetime1">
              <a:rPr lang="fr-FR" smtClean="0"/>
              <a:t>15/08/2023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B7BAB24-81C5-5CC4-3280-D5FCE790E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05D6FA8-9E26-E718-1F34-C03B0F7A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ADB3-50A5-AE42-BBA5-DC412924B07F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198CBC1C-9CE1-361C-37AD-E7D52F94844A}"/>
              </a:ext>
            </a:extLst>
          </p:cNvPr>
          <p:cNvCxnSpPr>
            <a:cxnSpLocks/>
          </p:cNvCxnSpPr>
          <p:nvPr userDrawn="1"/>
        </p:nvCxnSpPr>
        <p:spPr>
          <a:xfrm>
            <a:off x="695325" y="1756682"/>
            <a:ext cx="1080135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67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11F1CC-A25E-1C4D-1E86-E0EE05E3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D2262EB-06D9-B39E-199D-C1587E13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75E4-D55D-FB4E-A5CA-70A06D9AAA67}" type="datetime1">
              <a:rPr lang="fr-FR" smtClean="0"/>
              <a:t>15/08/2023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C6D2EA-E7FF-2762-15E6-32FD50DA0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BF731E4-752D-2DC6-DB89-C5DB5151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ADB3-50A5-AE42-BBA5-DC412924B07F}" type="slidenum">
              <a:rPr lang="fr-FR" smtClean="0"/>
              <a:t>‹N°›</a:t>
            </a:fld>
            <a:endParaRPr lang="fr-FR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35CA16A5-0352-4B7A-7C11-4ED4B30011BC}"/>
              </a:ext>
            </a:extLst>
          </p:cNvPr>
          <p:cNvCxnSpPr>
            <a:cxnSpLocks/>
          </p:cNvCxnSpPr>
          <p:nvPr userDrawn="1"/>
        </p:nvCxnSpPr>
        <p:spPr>
          <a:xfrm>
            <a:off x="695325" y="1756682"/>
            <a:ext cx="1080135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16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432E8D8-481C-1506-010B-CCBF7F853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37B64-E252-E049-8998-58888707836A}" type="datetime1">
              <a:rPr lang="fr-FR" smtClean="0"/>
              <a:t>15/08/2023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572F219-5CC8-DF6D-B13D-764420515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A015D6-9258-F59D-7FF0-AAEAC5500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ADB3-50A5-AE42-BBA5-DC412924B0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42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49627-F772-E537-C773-D56E76B8C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90E722-A6B8-3F2E-75E1-3CD28A4B2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AA0E0E6-28AF-B74A-8C8F-AAE52CC66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CFF6CB-41D6-1765-80B0-2E055E8CE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9A92-0135-2349-88FF-5E546C092AE5}" type="datetime1">
              <a:rPr lang="fr-FR" smtClean="0"/>
              <a:t>15/08/2023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4CE062-6339-4E78-1027-06667926A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3453F6-FD04-1AEB-CD1A-55EB8D48A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ADB3-50A5-AE42-BBA5-DC412924B0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95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90D2C2-A4A7-061C-C883-ECD57374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35ECF05-8219-B53C-62BA-1914339128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957D45-7EBE-4C50-A2B0-BE9F4B65F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29F6C2-7B79-1C39-0ACD-5CAB343A8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143E-E7DA-2E40-A1D7-C4F7030E06FF}" type="datetime1">
              <a:rPr lang="fr-FR" smtClean="0"/>
              <a:t>15/08/2023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83427B-4A9C-BBEE-E577-2537FDF8B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A34FC0-FA01-69CB-46D7-D927CCE39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ADB3-50A5-AE42-BBA5-DC412924B0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49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E369963-1F4C-35A6-EDB6-170432884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E60861-AA4E-A403-ACA0-B0ACBC8FC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7C8BE9-F0C3-DB86-8A9A-BBB4DD5F34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141332" y="6365362"/>
            <a:ext cx="16595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5C154-3444-1D4C-8795-3AC4B952C07E}" type="datetime1">
              <a:rPr lang="fr-FR" smtClean="0"/>
              <a:t>15/08/2023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D00AC1-B7E9-D0C5-81A1-FBED2A3F1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6451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https://ssi.in2p3.fr/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21AC87-B7E4-AFC2-E8B7-A997E4EC62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5ADB3-50A5-AE42-BBA5-DC412924B07F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D1A7821-D881-5D66-82B1-3C1D0BCF25A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357040" y="6364514"/>
            <a:ext cx="654183" cy="365125"/>
          </a:xfrm>
          <a:prstGeom prst="rect">
            <a:avLst/>
          </a:prstGeom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F415A764-4B43-DDCE-D227-FABE09AB9FB3}"/>
              </a:ext>
            </a:extLst>
          </p:cNvPr>
          <p:cNvCxnSpPr>
            <a:cxnSpLocks/>
          </p:cNvCxnSpPr>
          <p:nvPr userDrawn="1"/>
        </p:nvCxnSpPr>
        <p:spPr>
          <a:xfrm>
            <a:off x="695325" y="6260647"/>
            <a:ext cx="1080135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5BC452B5-A11D-AF9A-BAD7-D1BDFE4618F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32258" y="6302108"/>
            <a:ext cx="394673" cy="47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16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si.in2p3.fr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CA4B06-9DD3-6C24-1E60-3A8215BD0E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00284A"/>
                </a:solidFill>
              </a:rPr>
              <a:t>Introduction à la Sécurité des Systèmes d’Informations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76C049-5805-7C0B-6FBB-2DEBC02EA5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1481C25-AE63-B927-252B-E1E8920BE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6245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6DB08B-492E-1757-0558-957B744E0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84A"/>
                </a:solidFill>
              </a:rPr>
              <a:t>Comment réagir en cas de doute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825044-1704-ED49-020D-7AE4756BD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Déconnecter votre poste de travail du réseau</a:t>
            </a:r>
          </a:p>
          <a:p>
            <a:pPr lvl="1"/>
            <a:r>
              <a:rPr lang="fr-FR" dirty="0"/>
              <a:t>Empêche la fuite de donnée</a:t>
            </a:r>
          </a:p>
          <a:p>
            <a:pPr lvl="1"/>
            <a:r>
              <a:rPr lang="fr-FR" dirty="0"/>
              <a:t>Evite la propagation des virus</a:t>
            </a:r>
          </a:p>
          <a:p>
            <a:r>
              <a:rPr lang="fr-FR" dirty="0"/>
              <a:t>Informer votre équipe informatique</a:t>
            </a:r>
          </a:p>
          <a:p>
            <a:pPr lvl="1"/>
            <a:r>
              <a:rPr lang="fr-FR" dirty="0"/>
              <a:t>Ils vous conseillerons sans vous juger !</a:t>
            </a:r>
          </a:p>
          <a:p>
            <a:r>
              <a:rPr lang="fr-FR" dirty="0"/>
              <a:t>Changer vos mots de passe</a:t>
            </a:r>
          </a:p>
          <a:p>
            <a:pPr lvl="1"/>
            <a:r>
              <a:rPr lang="fr-FR" dirty="0"/>
              <a:t>Dès que vous avez un doute sur l’utilisation d’une de vos ressources informatique !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959654-B26E-6253-20F3-9C9720BEE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</p:spTree>
    <p:extLst>
      <p:ext uri="{BB962C8B-B14F-4D97-AF65-F5344CB8AC3E}">
        <p14:creationId xmlns:p14="http://schemas.microsoft.com/office/powerpoint/2010/main" val="365037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A249D1-7EF8-EEF7-0BE4-458F8E3B6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84A"/>
                </a:solidFill>
              </a:rPr>
              <a:t>Quelques liens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16C31D-F085-ADE6-05E2-1035D1E94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https://ssi.in2p3.fr/</a:t>
            </a:r>
            <a:endParaRPr lang="fr-FR" dirty="0"/>
          </a:p>
          <a:p>
            <a:r>
              <a:rPr lang="fr-FR" dirty="0"/>
              <a:t>https://</a:t>
            </a:r>
            <a:r>
              <a:rPr lang="fr-FR" dirty="0" err="1"/>
              <a:t>securite-si.cnrs.fr</a:t>
            </a:r>
            <a:r>
              <a:rPr lang="fr-FR" dirty="0"/>
              <a:t>/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38ECABB-A2CD-C068-084E-80A9E49E5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</p:spTree>
    <p:extLst>
      <p:ext uri="{BB962C8B-B14F-4D97-AF65-F5344CB8AC3E}">
        <p14:creationId xmlns:p14="http://schemas.microsoft.com/office/powerpoint/2010/main" val="3436523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23C7F0A0-0881-1BB2-DAF3-BE8019953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84A"/>
                </a:solidFill>
              </a:rPr>
              <a:t>Merci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D05B2CC-B1E9-43C8-1EA4-A800D41B30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2378EF0-1B9C-F588-320B-C7B2374E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</p:spTree>
    <p:extLst>
      <p:ext uri="{BB962C8B-B14F-4D97-AF65-F5344CB8AC3E}">
        <p14:creationId xmlns:p14="http://schemas.microsoft.com/office/powerpoint/2010/main" val="158667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4AC8BD-56EE-C340-6933-15381704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84A"/>
                </a:solidFill>
              </a:rPr>
              <a:t>Préambule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8901CD-E9E9-882B-5A87-2D8DFF108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599"/>
            <a:ext cx="10515600" cy="3168317"/>
          </a:xfrm>
        </p:spPr>
        <p:txBody>
          <a:bodyPr/>
          <a:lstStyle/>
          <a:p>
            <a:pPr marL="0" indent="0">
              <a:buNone/>
            </a:pPr>
            <a:r>
              <a:rPr lang="fr-FR" i="1" dirty="0">
                <a:solidFill>
                  <a:srgbClr val="00284A"/>
                </a:solidFill>
              </a:rPr>
              <a:t>Les informations et conseils de ce document n’ont rien de spécifique à l’utilisation d’un ordinateur dans un contexte professionnel, ils peuvent être appliqué dans le cadre d’une utilisation privée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67B9E54-85D1-FF6D-BEEA-00F44D0B4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</p:spTree>
    <p:extLst>
      <p:ext uri="{BB962C8B-B14F-4D97-AF65-F5344CB8AC3E}">
        <p14:creationId xmlns:p14="http://schemas.microsoft.com/office/powerpoint/2010/main" val="80184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CBE31B-E811-55E5-8F04-40F4F0009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84A"/>
                </a:solidFill>
              </a:rPr>
              <a:t>Pourquoi la Sécurité des Systèmes d’Information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2BEDF6-5982-D2ED-666E-C954CE03D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Assurer la préservation du patrimoine scientifique et technique du CNRS </a:t>
            </a:r>
          </a:p>
          <a:p>
            <a:pPr lvl="1"/>
            <a:r>
              <a:rPr lang="fr-FR" dirty="0"/>
              <a:t>Préserver </a:t>
            </a:r>
            <a:r>
              <a:rPr lang="fr-FR" b="1" dirty="0"/>
              <a:t>vos</a:t>
            </a:r>
            <a:r>
              <a:rPr lang="fr-FR" dirty="0"/>
              <a:t> travaux</a:t>
            </a:r>
          </a:p>
          <a:p>
            <a:pPr lvl="1"/>
            <a:r>
              <a:rPr lang="fr-FR" dirty="0"/>
              <a:t>Préserver </a:t>
            </a:r>
            <a:r>
              <a:rPr lang="fr-FR" b="1" dirty="0"/>
              <a:t>votre</a:t>
            </a:r>
            <a:r>
              <a:rPr lang="fr-FR" dirty="0"/>
              <a:t> réputation</a:t>
            </a:r>
          </a:p>
          <a:p>
            <a:pPr lvl="1"/>
            <a:r>
              <a:rPr lang="fr-FR" dirty="0"/>
              <a:t>Assurer la pérennité de </a:t>
            </a:r>
            <a:r>
              <a:rPr lang="fr-FR" b="1" dirty="0"/>
              <a:t>vos</a:t>
            </a:r>
            <a:r>
              <a:rPr lang="fr-FR" dirty="0"/>
              <a:t> collaborations</a:t>
            </a:r>
          </a:p>
          <a:p>
            <a:pPr lvl="1"/>
            <a:endParaRPr lang="fr-FR" dirty="0"/>
          </a:p>
          <a:p>
            <a:r>
              <a:rPr lang="fr-FR" dirty="0"/>
              <a:t>Répondre aux obligations légales </a:t>
            </a:r>
          </a:p>
          <a:p>
            <a:pPr lvl="1"/>
            <a:r>
              <a:rPr lang="fr-FR" dirty="0"/>
              <a:t>Sécuriser </a:t>
            </a:r>
            <a:r>
              <a:rPr lang="fr-FR" b="1" dirty="0"/>
              <a:t>vos</a:t>
            </a:r>
            <a:r>
              <a:rPr lang="fr-FR" dirty="0"/>
              <a:t> données personnelles</a:t>
            </a:r>
          </a:p>
          <a:p>
            <a:pPr lvl="1"/>
            <a:r>
              <a:rPr lang="fr-FR" dirty="0"/>
              <a:t>Sécuriser les données personnelles de </a:t>
            </a:r>
            <a:r>
              <a:rPr lang="fr-FR" b="1" dirty="0"/>
              <a:t>vos</a:t>
            </a:r>
            <a:r>
              <a:rPr lang="fr-FR" dirty="0"/>
              <a:t> collaborations</a:t>
            </a:r>
          </a:p>
          <a:p>
            <a:pPr lvl="2"/>
            <a:endParaRPr lang="fr-FR" dirty="0"/>
          </a:p>
          <a:p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A4E8A39-938A-E772-879C-D92729193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</p:spTree>
    <p:extLst>
      <p:ext uri="{BB962C8B-B14F-4D97-AF65-F5344CB8AC3E}">
        <p14:creationId xmlns:p14="http://schemas.microsoft.com/office/powerpoint/2010/main" val="2169559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01006B-1817-1150-B804-8714DA5E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84A"/>
                </a:solidFill>
              </a:rPr>
              <a:t>Qu’est ce que la Politique SSI (PSSI)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2455E3-DA95-9FF1-D9DC-CFEE0781F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Ensemble des règles permettant d’assurer la SSI du laboratoire</a:t>
            </a:r>
          </a:p>
          <a:p>
            <a:pPr lvl="1"/>
            <a:r>
              <a:rPr lang="fr-FR" dirty="0"/>
              <a:t>Engage les agents dans l’utilisation des ressources informatiques</a:t>
            </a:r>
          </a:p>
          <a:p>
            <a:pPr lvl="2"/>
            <a:r>
              <a:rPr lang="fr-FR" dirty="0"/>
              <a:t>Conditions d’utilisation, chartes informatique, …</a:t>
            </a:r>
          </a:p>
          <a:p>
            <a:pPr lvl="1"/>
            <a:r>
              <a:rPr lang="fr-FR" dirty="0"/>
              <a:t>Engage les directions (laboratoires, instituts, tutelles, …) dans la mise à disposition de moyen pour réaliser la SSI</a:t>
            </a:r>
          </a:p>
          <a:p>
            <a:pPr lvl="2"/>
            <a:r>
              <a:rPr lang="fr-FR" dirty="0"/>
              <a:t>Moyens financiers et humains</a:t>
            </a:r>
          </a:p>
          <a:p>
            <a:pPr lvl="1"/>
            <a:r>
              <a:rPr lang="fr-FR" dirty="0"/>
              <a:t>Engage les administrateurs systèmes à mettre en place les moyens techniques nécessaire à la réalisation de la SSI du laboratoire</a:t>
            </a:r>
          </a:p>
          <a:p>
            <a:r>
              <a:rPr lang="fr-FR" dirty="0"/>
              <a:t>La PSSI du CNRS s’impose à tout les laboratoires du CNRS</a:t>
            </a:r>
          </a:p>
          <a:p>
            <a:pPr lvl="1"/>
            <a:r>
              <a:rPr lang="fr-FR" dirty="0"/>
              <a:t>https://</a:t>
            </a:r>
            <a:r>
              <a:rPr lang="fr-FR" dirty="0" err="1"/>
              <a:t>securite-si.cnrs.fr</a:t>
            </a:r>
            <a:r>
              <a:rPr lang="fr-FR" dirty="0"/>
              <a:t>/</a:t>
            </a:r>
            <a:r>
              <a:rPr lang="fr-FR" dirty="0" err="1"/>
              <a:t>pssi</a:t>
            </a:r>
            <a:r>
              <a:rPr lang="fr-FR" dirty="0"/>
              <a:t>/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73E20B-3DF5-B964-E031-E6766726D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</p:spTree>
    <p:extLst>
      <p:ext uri="{BB962C8B-B14F-4D97-AF65-F5344CB8AC3E}">
        <p14:creationId xmlns:p14="http://schemas.microsoft.com/office/powerpoint/2010/main" val="274137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6ED0D1-CAC7-271A-764D-304040DD3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84A"/>
                </a:solidFill>
              </a:rPr>
              <a:t>Quels attaquants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9564B4-8EAC-A889-488F-F7E796BBB3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Etatiques / Idéologiques (militant, …)</a:t>
            </a:r>
          </a:p>
          <a:p>
            <a:pPr lvl="1"/>
            <a:r>
              <a:rPr lang="fr-FR" dirty="0"/>
              <a:t>Atteinte à la réputation</a:t>
            </a:r>
          </a:p>
          <a:p>
            <a:pPr lvl="2"/>
            <a:r>
              <a:rPr lang="fr-FR" dirty="0"/>
              <a:t>De l’institut (nucléaire, …)</a:t>
            </a:r>
          </a:p>
          <a:p>
            <a:pPr lvl="2"/>
            <a:r>
              <a:rPr lang="fr-FR" dirty="0"/>
              <a:t>Du laboratoire</a:t>
            </a:r>
          </a:p>
          <a:p>
            <a:pPr lvl="2"/>
            <a:r>
              <a:rPr lang="fr-FR" dirty="0"/>
              <a:t>D’un agent</a:t>
            </a:r>
          </a:p>
          <a:p>
            <a:pPr lvl="1"/>
            <a:r>
              <a:rPr lang="fr-FR" dirty="0"/>
              <a:t>Vol de propriétés intellectuelles</a:t>
            </a:r>
          </a:p>
          <a:p>
            <a:pPr lvl="2"/>
            <a:r>
              <a:rPr lang="fr-FR" dirty="0"/>
              <a:t>Brevets</a:t>
            </a:r>
          </a:p>
          <a:p>
            <a:pPr lvl="2"/>
            <a:r>
              <a:rPr lang="fr-FR" dirty="0"/>
              <a:t>Travaux de recherche</a:t>
            </a:r>
          </a:p>
          <a:p>
            <a:pPr lvl="2"/>
            <a:r>
              <a:rPr lang="fr-FR" dirty="0"/>
              <a:t>…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EE94DACF-DDA7-18D7-4093-9F60B3DDD8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Criminels</a:t>
            </a:r>
          </a:p>
          <a:p>
            <a:pPr lvl="1"/>
            <a:r>
              <a:rPr lang="fr-FR" dirty="0"/>
              <a:t>Vol d’identité numérique</a:t>
            </a:r>
          </a:p>
          <a:p>
            <a:pPr lvl="1"/>
            <a:r>
              <a:rPr lang="fr-FR" dirty="0"/>
              <a:t>Vol de données </a:t>
            </a:r>
            <a:r>
              <a:rPr lang="fr-FR" dirty="0" err="1"/>
              <a:t>banquaire</a:t>
            </a:r>
            <a:endParaRPr lang="fr-FR" dirty="0"/>
          </a:p>
          <a:p>
            <a:pPr lvl="1"/>
            <a:r>
              <a:rPr lang="fr-FR" dirty="0"/>
              <a:t>Accès aux ressources informatiques</a:t>
            </a:r>
          </a:p>
          <a:p>
            <a:pPr lvl="2"/>
            <a:r>
              <a:rPr lang="fr-FR" dirty="0"/>
              <a:t>Cryptomonnaie, relai-SPAM, …</a:t>
            </a:r>
          </a:p>
          <a:p>
            <a:r>
              <a:rPr lang="fr-FR" dirty="0"/>
              <a:t>Récréatifs</a:t>
            </a:r>
          </a:p>
          <a:p>
            <a:pPr lvl="1"/>
            <a:r>
              <a:rPr lang="fr-FR" dirty="0"/>
              <a:t>Renommé dans la communauté</a:t>
            </a:r>
          </a:p>
          <a:p>
            <a:pPr lvl="1"/>
            <a:r>
              <a:rPr lang="fr-FR" dirty="0"/>
              <a:t>Peut altérer des données pour atteindre son objectif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F766443-1528-864F-B58D-5E79CA6A4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</p:spTree>
    <p:extLst>
      <p:ext uri="{BB962C8B-B14F-4D97-AF65-F5344CB8AC3E}">
        <p14:creationId xmlns:p14="http://schemas.microsoft.com/office/powerpoint/2010/main" val="296825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E3F4D4-C630-41D2-7FD6-7AD380904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84A"/>
                </a:solidFill>
              </a:rPr>
              <a:t>Quels vecteurs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589BEE-78CD-14C5-E818-6940CD22E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 phishing</a:t>
            </a:r>
          </a:p>
          <a:p>
            <a:pPr lvl="1"/>
            <a:r>
              <a:rPr lang="fr-FR" dirty="0"/>
              <a:t>Réception d’un faux mail ayant pour objectif</a:t>
            </a:r>
          </a:p>
          <a:p>
            <a:pPr lvl="2"/>
            <a:r>
              <a:rPr lang="fr-FR" dirty="0"/>
              <a:t>Soutirer des informations de connexion aux ressources informatiques auxquelles vous avez accès</a:t>
            </a:r>
          </a:p>
          <a:p>
            <a:pPr lvl="2"/>
            <a:r>
              <a:rPr lang="fr-FR" dirty="0"/>
              <a:t>Exécuter un programme malveillant permettant le contrôle ou la surveillance totaux ou partielles du poste de travail</a:t>
            </a:r>
          </a:p>
          <a:p>
            <a:r>
              <a:rPr lang="fr-FR" dirty="0"/>
              <a:t>Les réseaux sociaux</a:t>
            </a:r>
          </a:p>
          <a:p>
            <a:pPr lvl="1"/>
            <a:r>
              <a:rPr lang="fr-FR" dirty="0"/>
              <a:t>Usurper l’identité d’un collègue pour facilité la divulgation d’informations</a:t>
            </a:r>
          </a:p>
          <a:p>
            <a:r>
              <a:rPr lang="fr-FR" dirty="0"/>
              <a:t>Le téléphone</a:t>
            </a:r>
          </a:p>
          <a:p>
            <a:pPr lvl="1"/>
            <a:r>
              <a:rPr lang="fr-FR" dirty="0"/>
              <a:t>Etablir une relation de confiance pour récupérer des informations a priori anodyne mais qui facilite les attaques par autres vecteurs (profils sociaux culturels, relations hiérarchiques, relations interprofessionnelles, …)</a:t>
            </a:r>
          </a:p>
          <a:p>
            <a:endParaRPr lang="fr-FR" dirty="0"/>
          </a:p>
          <a:p>
            <a:pPr lvl="1"/>
            <a:endParaRPr lang="fr-FR" dirty="0"/>
          </a:p>
          <a:p>
            <a:pPr lvl="2"/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A8BB4B9-8D6D-24B0-90D0-90C6444C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</p:spTree>
    <p:extLst>
      <p:ext uri="{BB962C8B-B14F-4D97-AF65-F5344CB8AC3E}">
        <p14:creationId xmlns:p14="http://schemas.microsoft.com/office/powerpoint/2010/main" val="1351395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8919C-027D-0746-54FE-7A77EAEC7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84A"/>
                </a:solidFill>
              </a:rPr>
              <a:t>Quelles menaces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A46275-03F4-2376-CEB7-4223CDABB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Les </a:t>
            </a:r>
            <a:r>
              <a:rPr lang="fr-FR" b="1" dirty="0"/>
              <a:t>spyware</a:t>
            </a:r>
            <a:r>
              <a:rPr lang="fr-FR" dirty="0"/>
              <a:t>:  Récupérer les informations stockées sur votre poste de travail</a:t>
            </a:r>
          </a:p>
          <a:p>
            <a:pPr lvl="1"/>
            <a:r>
              <a:rPr lang="fr-FR" dirty="0"/>
              <a:t>Numéro carte </a:t>
            </a:r>
            <a:r>
              <a:rPr lang="fr-FR" dirty="0" err="1"/>
              <a:t>banquaire</a:t>
            </a:r>
            <a:endParaRPr lang="fr-FR" dirty="0"/>
          </a:p>
          <a:p>
            <a:pPr lvl="1"/>
            <a:r>
              <a:rPr lang="fr-FR" dirty="0"/>
              <a:t>Mots de passes</a:t>
            </a:r>
          </a:p>
          <a:p>
            <a:pPr lvl="1"/>
            <a:r>
              <a:rPr lang="fr-FR" dirty="0"/>
              <a:t>…</a:t>
            </a:r>
          </a:p>
          <a:p>
            <a:r>
              <a:rPr lang="fr-FR" dirty="0"/>
              <a:t>Les </a:t>
            </a:r>
            <a:r>
              <a:rPr lang="fr-FR" b="1" dirty="0"/>
              <a:t>keyloggers</a:t>
            </a:r>
            <a:r>
              <a:rPr lang="fr-FR" dirty="0"/>
              <a:t>: Enregistrer les frappes claviers afin de récupérer des informations non stockées sur le poste de travail</a:t>
            </a:r>
          </a:p>
          <a:p>
            <a:r>
              <a:rPr lang="fr-FR" dirty="0"/>
              <a:t>Les </a:t>
            </a:r>
            <a:r>
              <a:rPr lang="fr-FR" b="1" dirty="0" err="1"/>
              <a:t>troyans</a:t>
            </a:r>
            <a:r>
              <a:rPr lang="fr-FR" dirty="0"/>
              <a:t>: Fournir un accès aux ressources du poste de travail</a:t>
            </a:r>
          </a:p>
          <a:p>
            <a:pPr lvl="1"/>
            <a:r>
              <a:rPr lang="fr-FR" dirty="0"/>
              <a:t>Afin de participer aux campagnes d’attaques ultérieures</a:t>
            </a:r>
          </a:p>
          <a:p>
            <a:pPr lvl="1"/>
            <a:r>
              <a:rPr lang="fr-FR" dirty="0"/>
              <a:t>Afin de </a:t>
            </a:r>
            <a:r>
              <a:rPr lang="fr-FR" i="1" dirty="0"/>
              <a:t>miner</a:t>
            </a:r>
            <a:r>
              <a:rPr lang="fr-FR" dirty="0"/>
              <a:t> de la cryptomonnaie</a:t>
            </a:r>
          </a:p>
          <a:p>
            <a:r>
              <a:rPr lang="fr-FR" dirty="0"/>
              <a:t>Les </a:t>
            </a:r>
            <a:r>
              <a:rPr lang="fr-FR" b="1" dirty="0"/>
              <a:t>ransomwares</a:t>
            </a:r>
            <a:r>
              <a:rPr lang="fr-FR" dirty="0"/>
              <a:t> ont pour but de crypté les données de l’utilisateur afin de lui faire payer une rançon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0E58FF8-7FB6-44FA-3523-8EFB9EC7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</p:spTree>
    <p:extLst>
      <p:ext uri="{BB962C8B-B14F-4D97-AF65-F5344CB8AC3E}">
        <p14:creationId xmlns:p14="http://schemas.microsoft.com/office/powerpoint/2010/main" val="1675437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544EA7-8609-E6AF-2279-EC539359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84A"/>
                </a:solidFill>
              </a:rPr>
              <a:t>Quels alliés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421DF6-1227-E0BD-D938-8B50C828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procédures</a:t>
            </a:r>
          </a:p>
          <a:p>
            <a:pPr lvl="1"/>
            <a:r>
              <a:rPr lang="fr-FR" dirty="0"/>
              <a:t>S’imposer une hygiène informatique permet d’acquérir les bons reflexes</a:t>
            </a:r>
          </a:p>
          <a:p>
            <a:r>
              <a:rPr lang="fr-FR" dirty="0"/>
              <a:t>Les logiciels de protections</a:t>
            </a:r>
          </a:p>
          <a:p>
            <a:pPr lvl="1"/>
            <a:r>
              <a:rPr lang="fr-FR" dirty="0"/>
              <a:t>Les anti-virus: permet de détecter un virus qui tente de s’installer sur votre poste de travail</a:t>
            </a:r>
          </a:p>
          <a:p>
            <a:pPr lvl="1"/>
            <a:r>
              <a:rPr lang="fr-FR" dirty="0"/>
              <a:t>Les pare-feu permettent de bloquer les connexions malveillantes</a:t>
            </a:r>
          </a:p>
          <a:p>
            <a:r>
              <a:rPr lang="fr-FR" dirty="0"/>
              <a:t>Vos équipes informatiques</a:t>
            </a:r>
          </a:p>
          <a:p>
            <a:pPr lvl="1"/>
            <a:r>
              <a:rPr lang="fr-FR" dirty="0"/>
              <a:t>Possèdent les compétences techniques pour fournir de précieux conseils</a:t>
            </a:r>
          </a:p>
          <a:p>
            <a:pPr lvl="1"/>
            <a:r>
              <a:rPr lang="fr-FR" dirty="0"/>
              <a:t>Sont en relation avec les experts régionaux et/ou nationaux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F9F2DBF-F7FE-750E-A9F0-882C3691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</p:spTree>
    <p:extLst>
      <p:ext uri="{BB962C8B-B14F-4D97-AF65-F5344CB8AC3E}">
        <p14:creationId xmlns:p14="http://schemas.microsoft.com/office/powerpoint/2010/main" val="3704276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CDD9C5-19C3-AD9E-EFC5-ACA5FF450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84A"/>
                </a:solidFill>
              </a:rPr>
              <a:t>Comment s’en prémunir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DD013C-97ED-FDC2-41A9-712F7C63B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Ne </a:t>
            </a:r>
            <a:r>
              <a:rPr lang="fr-FR" b="1" dirty="0"/>
              <a:t>JAMAIS</a:t>
            </a:r>
            <a:r>
              <a:rPr lang="fr-FR" dirty="0"/>
              <a:t> divulguer l’un de vos mots de passe</a:t>
            </a:r>
          </a:p>
          <a:p>
            <a:pPr lvl="1"/>
            <a:r>
              <a:rPr lang="fr-FR" dirty="0"/>
              <a:t>Les équipes informatiques peuvent changer le mot de passe d’un utilisateur sans le connaître !</a:t>
            </a:r>
          </a:p>
          <a:p>
            <a:r>
              <a:rPr lang="fr-FR" b="1" dirty="0"/>
              <a:t>Changer</a:t>
            </a:r>
            <a:r>
              <a:rPr lang="fr-FR" dirty="0"/>
              <a:t> régulièrement de mot de passe</a:t>
            </a:r>
          </a:p>
          <a:p>
            <a:pPr lvl="1"/>
            <a:r>
              <a:rPr lang="fr-FR" dirty="0"/>
              <a:t>C’est le meilleur moyen de s’assurer que vos mots de passe ne sont pas compromis</a:t>
            </a:r>
          </a:p>
          <a:p>
            <a:r>
              <a:rPr lang="fr-FR" dirty="0"/>
              <a:t>Utiliser un compte sans droit administrateur sur votre poste de travail</a:t>
            </a:r>
          </a:p>
          <a:p>
            <a:pPr lvl="1"/>
            <a:r>
              <a:rPr lang="fr-FR" dirty="0"/>
              <a:t>La plupart des logiciels malveillant nécessite des droits administrateurs pour pouvoir fonctionner</a:t>
            </a:r>
          </a:p>
          <a:p>
            <a:r>
              <a:rPr lang="fr-FR" dirty="0"/>
              <a:t>Ne </a:t>
            </a:r>
            <a:r>
              <a:rPr lang="fr-FR" b="1" dirty="0"/>
              <a:t>JAMAIS</a:t>
            </a:r>
            <a:r>
              <a:rPr lang="fr-FR" dirty="0"/>
              <a:t> installer de logiciel sans en connaître la source</a:t>
            </a:r>
          </a:p>
          <a:p>
            <a:pPr lvl="1"/>
            <a:r>
              <a:rPr lang="fr-FR" dirty="0"/>
              <a:t>L’installation de logiciel d’origine douteuse (logiciel pirate, utilitaire trouvé au </a:t>
            </a:r>
            <a:r>
              <a:rPr lang="fr-FR" dirty="0" err="1"/>
              <a:t>hazard</a:t>
            </a:r>
            <a:r>
              <a:rPr lang="fr-FR" dirty="0"/>
              <a:t>, …) sont l’un des vecteurs de propagation des virus</a:t>
            </a:r>
          </a:p>
          <a:p>
            <a:r>
              <a:rPr lang="fr-FR" b="1" dirty="0"/>
              <a:t>Appliquer les consignes</a:t>
            </a:r>
            <a:r>
              <a:rPr lang="fr-FR" dirty="0"/>
              <a:t> de vos équipes informatiques</a:t>
            </a:r>
          </a:p>
          <a:p>
            <a:pPr lvl="1"/>
            <a:r>
              <a:rPr lang="fr-FR" dirty="0"/>
              <a:t>Elles sont là pour vous aider à travailler !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69B4CEB-4842-E4B4-61B3-8CA0F384F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https://ssi.in2p3.fr/</a:t>
            </a:r>
          </a:p>
        </p:txBody>
      </p:sp>
    </p:spTree>
    <p:extLst>
      <p:ext uri="{BB962C8B-B14F-4D97-AF65-F5344CB8AC3E}">
        <p14:creationId xmlns:p14="http://schemas.microsoft.com/office/powerpoint/2010/main" val="13425775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2232</TotalTime>
  <Words>773</Words>
  <Application>Microsoft Macintosh PowerPoint</Application>
  <PresentationFormat>Grand écran</PresentationFormat>
  <Paragraphs>104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Introduction à la Sécurité des Systèmes d’Informations</vt:lpstr>
      <vt:lpstr>Préambule</vt:lpstr>
      <vt:lpstr>Pourquoi la Sécurité des Systèmes d’Information ?</vt:lpstr>
      <vt:lpstr>Qu’est ce que la Politique SSI (PSSI) ?</vt:lpstr>
      <vt:lpstr>Quels attaquants ?</vt:lpstr>
      <vt:lpstr>Quels vecteurs ?</vt:lpstr>
      <vt:lpstr>Quelles menaces ?</vt:lpstr>
      <vt:lpstr>Quels alliés ?</vt:lpstr>
      <vt:lpstr>Comment s’en prémunir ?</vt:lpstr>
      <vt:lpstr>Comment réagir en cas de doute ?</vt:lpstr>
      <vt:lpstr>Quelques liens</vt:lpstr>
      <vt:lpstr>Merci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Sécurité des Systèmes d’Informations</dc:title>
  <dc:creator>Guillaume Philippon</dc:creator>
  <cp:lastModifiedBy>Guillaume Philippon</cp:lastModifiedBy>
  <cp:revision>14</cp:revision>
  <dcterms:created xsi:type="dcterms:W3CDTF">2023-07-27T16:34:48Z</dcterms:created>
  <dcterms:modified xsi:type="dcterms:W3CDTF">2023-08-15T09:23:50Z</dcterms:modified>
</cp:coreProperties>
</file>